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64" r:id="rId3"/>
    <p:sldId id="257" r:id="rId4"/>
    <p:sldId id="274" r:id="rId5"/>
    <p:sldId id="278" r:id="rId6"/>
    <p:sldId id="277" r:id="rId7"/>
    <p:sldId id="265" r:id="rId8"/>
    <p:sldId id="262" r:id="rId9"/>
    <p:sldId id="260" r:id="rId10"/>
    <p:sldId id="261" r:id="rId11"/>
    <p:sldId id="268" r:id="rId12"/>
    <p:sldId id="267" r:id="rId13"/>
    <p:sldId id="276" r:id="rId14"/>
    <p:sldId id="273" r:id="rId15"/>
    <p:sldId id="272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8CE15-5E49-4A10-9EE6-64D24090D4AC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EA0C-3E58-4F5A-A9AD-9C8605E20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EA0C-3E58-4F5A-A9AD-9C8605E202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49292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различных видов электроакустического оборудования и звукоусиливающей аппаратуры в процессе обучения детей с нарушенным слухом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072074"/>
            <a:ext cx="328614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Материал подготовила: </a:t>
            </a:r>
          </a:p>
          <a:p>
            <a:pPr algn="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Гурциева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Л.Г.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учитель-дефектолог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35732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Verbot</a:t>
            </a:r>
            <a:r>
              <a:rPr lang="ru-RU" sz="2800" dirty="0" smtClean="0"/>
              <a:t>о</a:t>
            </a:r>
            <a:r>
              <a:rPr lang="en-US" sz="2800" dirty="0" smtClean="0"/>
              <a:t>n VT</a:t>
            </a:r>
            <a:r>
              <a:rPr lang="ru-RU" sz="2800" dirty="0" smtClean="0"/>
              <a:t> 42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Специальная аппаратура для коллективного пользования, позволяющая работать с детьми после кохлеарной имплантации. В комплекте вибростолом, индуктивной петлей, вибраторами и наушниками для детей после кохлеарной имплантации. Предназначена для ежедневного использования для развития слуха и речи детей после кохлеарной имплантации.</a:t>
            </a:r>
            <a:endParaRPr lang="ru-RU" sz="1600" dirty="0"/>
          </a:p>
        </p:txBody>
      </p:sp>
      <p:pic>
        <p:nvPicPr>
          <p:cNvPr id="4" name="Рисунок 3" descr="C:\Documents and Settings\бррр\Мои документы\2. Чикишева\Презентация оборудование\Фото плакат\P41503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85992"/>
            <a:ext cx="4851818" cy="35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071678"/>
            <a:ext cx="2928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Электроакустический </a:t>
            </a:r>
            <a:r>
              <a:rPr lang="ru-RU" sz="1600" dirty="0" err="1" smtClean="0"/>
              <a:t>верботональный</a:t>
            </a:r>
            <a:r>
              <a:rPr lang="ru-RU" sz="1600" dirty="0" smtClean="0"/>
              <a:t> аппарат (ЭВА) </a:t>
            </a:r>
            <a:r>
              <a:rPr lang="ru-RU" sz="1600" b="1" dirty="0" smtClean="0"/>
              <a:t>ВЕРБОТОН ВТ42</a:t>
            </a:r>
            <a:r>
              <a:rPr lang="ru-RU" sz="1600" dirty="0" smtClean="0"/>
              <a:t> специально разработан для применения в реабилитационных занятиях с детьми с нарушениями слуха. </a:t>
            </a:r>
          </a:p>
          <a:p>
            <a:pPr algn="just"/>
            <a:r>
              <a:rPr lang="ru-RU" sz="1600" dirty="0" smtClean="0"/>
              <a:t>ВЕРБОТОН ВТ42 также предназначен для занятий по обучению фонетической ритмике и музыкальной стимуляции.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983480"/>
            <a:ext cx="475774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Тренажер комплексный </a:t>
            </a:r>
            <a:br>
              <a:rPr lang="ru-RU" dirty="0" smtClean="0"/>
            </a:br>
            <a:r>
              <a:rPr lang="ru-RU" dirty="0" smtClean="0"/>
              <a:t>«Интон –М»</a:t>
            </a:r>
            <a:endParaRPr lang="ru-RU" dirty="0"/>
          </a:p>
        </p:txBody>
      </p:sp>
      <p:pic>
        <p:nvPicPr>
          <p:cNvPr id="24578" name="Picture 2" descr="C:\Documents and Settings\бррр\Мои документы\2. Чикишева\Презентация оборудование\Аппаратура\ЗУА\SDC13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0794" y="2535064"/>
            <a:ext cx="4742411" cy="2838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643050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Прибор позволяет выявлять назальный оттенок речи и корректировать этот дефект в речи.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Обеспечивает слуховой контроль речевых упражнений. Для этих целей в приборе предусмотрен усилитель мощности, речевой амплитудно-частотный корректор, наушники, а также индукционная петля (ИИП), которая дает возможность работать со слуховым аппаратом.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Работа слухового и визуального каналов восприятия речи дополняется вибрационно-тактильной чувствительностью благодаря подключению к прибору тактильного вибратора.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Предназначен для индивидуальной речевой работы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Прибор обеспечивает одновременный контроль фонетических элементов речи по зрительному, слуховому и тактильному каналам восприятия.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Позволяет визуально контролировать изменение высоты тона, дифференцировать согласные звуки по признаку звонкости /глухости, дифференцировать носовые и ротовые звуки, работать над громкостью, над ритмом и слитностью произносимых слов и фраз.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83480"/>
            <a:ext cx="8186766" cy="945850"/>
          </a:xfrm>
        </p:spPr>
        <p:txBody>
          <a:bodyPr/>
          <a:lstStyle/>
          <a:p>
            <a:r>
              <a:rPr lang="ru-RU" dirty="0" smtClean="0"/>
              <a:t>Аппарат «Глобус»</a:t>
            </a:r>
            <a:endParaRPr lang="ru-RU" dirty="0"/>
          </a:p>
        </p:txBody>
      </p:sp>
      <p:pic>
        <p:nvPicPr>
          <p:cNvPr id="23554" name="Picture 2" descr="C:\Documents and Settings\бррр\Мои документы\2. Чикишева\Презентация оборудование\Аппаратура\ЗУА\SDC13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34887" y="2576628"/>
            <a:ext cx="3674225" cy="2755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38576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Аппарат «Глобус» (аппарат звукоусиливающий воздушной и костной проводимости и </a:t>
            </a:r>
            <a:r>
              <a:rPr lang="ru-RU" sz="1600" dirty="0" err="1" smtClean="0"/>
              <a:t>вибротактильного</a:t>
            </a:r>
            <a:r>
              <a:rPr lang="ru-RU" sz="1600" dirty="0" smtClean="0"/>
              <a:t> восприятия) является универсальным слухоречевым прибором для проведения занятий с детьми с нарушенным слухом. </a:t>
            </a:r>
          </a:p>
          <a:p>
            <a:pPr lvl="0" algn="just"/>
            <a:r>
              <a:rPr lang="ru-RU" sz="1600" dirty="0" smtClean="0"/>
              <a:t>Может быть использован как индивидуальный, так  и как прибор коллективного пользования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983480"/>
            <a:ext cx="4043362" cy="1051560"/>
          </a:xfrm>
        </p:spPr>
        <p:txBody>
          <a:bodyPr/>
          <a:lstStyle/>
          <a:p>
            <a:r>
              <a:rPr lang="en-US" dirty="0" err="1" smtClean="0"/>
              <a:t>Suvag</a:t>
            </a:r>
            <a:r>
              <a:rPr lang="en-US" dirty="0" smtClean="0"/>
              <a:t> IT 42</a:t>
            </a:r>
            <a:endParaRPr lang="ru-RU" dirty="0"/>
          </a:p>
        </p:txBody>
      </p:sp>
      <p:pic>
        <p:nvPicPr>
          <p:cNvPr id="4" name="Picture 4" descr="C:\Documents and Settings\203\Мои документы\Мои рисунки\Третьякова\SDC109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3788023" cy="28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928934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Специальная электроакустическая аппаратура индивидуального пользования, позволяющая работать по верботональному методу. Усиливает и передает речевые частоты и очень низкие частоты -ниже 16Гц. В качестве вспомогательного устройства может применяться вибростол.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Распределительная коробка к аппарату </a:t>
            </a:r>
            <a:r>
              <a:rPr lang="en-US" dirty="0" smtClean="0"/>
              <a:t>SUVAG CT 10</a:t>
            </a:r>
            <a:endParaRPr lang="ru-RU" dirty="0"/>
          </a:p>
        </p:txBody>
      </p:sp>
      <p:pic>
        <p:nvPicPr>
          <p:cNvPr id="4" name="Содержимое 3" descr="SDC10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3514" y="1859655"/>
            <a:ext cx="6936971" cy="4189615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928670"/>
            <a:ext cx="22860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Специальная электроакустическая аппаратура коллективного пользования, позволяющая работать по верботональному методу. Усиливает и свободно передает сверх низкие речевые частоты, что делает его незаменимым в работе с неслышащими и слабослышащими обучающимися.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Методические материалы для работы с детьми после кохлеарной имплантации</a:t>
            </a:r>
            <a:endParaRPr lang="ru-RU" sz="2400" dirty="0"/>
          </a:p>
        </p:txBody>
      </p:sp>
      <p:pic>
        <p:nvPicPr>
          <p:cNvPr id="15" name="Picture 13" descr="C:\Documents and Settings\acer\Рабочий стол\книги по КИ\SDC13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285860"/>
            <a:ext cx="13011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cer\Рабочий стол\книги по КИ\SDC13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928670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cer\Рабочий стол\книги по КИ\SDC13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143248"/>
            <a:ext cx="126841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cer\Рабочий стол\книги по КИ\SDC134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60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cer\Рабочий стол\книги по КИ\SDC134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786058"/>
            <a:ext cx="1285884" cy="16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acer\Рабочий стол\книги по КИ\SDC134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571480"/>
            <a:ext cx="1285884" cy="1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acer\Рабочий стол\книги по КИ\SDC134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428868"/>
            <a:ext cx="1285884" cy="1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acer\Рабочий стол\книги по КИ\SDC1344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571480"/>
            <a:ext cx="12858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acer\Рабочий стол\книги по КИ\SDC1344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857232"/>
            <a:ext cx="1285884" cy="16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acer\Рабочий стол\книги по КИ\SDC1344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2428868"/>
            <a:ext cx="128588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acer\Рабочий стол\книги по КИ\SDC1344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2714620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C:\Documents and Settings\acer\Рабочий стол\книги по КИ\SDC1345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34" y="3143248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214446"/>
          </a:xfrm>
        </p:spPr>
        <p:txBody>
          <a:bodyPr/>
          <a:lstStyle/>
          <a:p>
            <a:r>
              <a:rPr lang="ru-RU" dirty="0" smtClean="0"/>
              <a:t>                                </a:t>
            </a:r>
            <a:r>
              <a:rPr lang="en-US" dirty="0" smtClean="0"/>
              <a:t>Cochlear </a:t>
            </a:r>
            <a:endParaRPr lang="ru-RU" dirty="0"/>
          </a:p>
        </p:txBody>
      </p:sp>
      <p:pic>
        <p:nvPicPr>
          <p:cNvPr id="4" name="Содержимое 3" descr="C:\Documents and Settings\бррр\Мои документы\2. Чикишева\Презентация оборудование\Фото плакат\241012_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190219" cy="30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500042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Комплект реабилитационных материалов Cochlear – это сборник методических пособий, необходимых для педагогической слухоречевой реабилитации людей с нарушенной функцией слуха.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Диагностический аудиометр </a:t>
            </a:r>
            <a:r>
              <a:rPr lang="en-US" dirty="0" smtClean="0"/>
              <a:t>AD</a:t>
            </a:r>
            <a:r>
              <a:rPr lang="ru-RU" dirty="0" smtClean="0"/>
              <a:t>2298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:\Documents and Settings\бррр\Мои документы\2. Чикишева\Презентация оборудование\Фото плакат\DSC_0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193651" cy="276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2143116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Предназначен для проведения обследования слуховой функции по костной и воздушной проводимости, проведения речевой аудиометрии, аудиометрии в свободном звуковом поле.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983480"/>
            <a:ext cx="5114932" cy="945850"/>
          </a:xfrm>
        </p:spPr>
        <p:txBody>
          <a:bodyPr/>
          <a:lstStyle/>
          <a:p>
            <a:r>
              <a:rPr lang="en-US" dirty="0" err="1" smtClean="0"/>
              <a:t>Opti</a:t>
            </a:r>
            <a:r>
              <a:rPr lang="en-US" dirty="0" smtClean="0"/>
              <a:t>-music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30352"/>
            <a:ext cx="5000660" cy="4187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Реабилитационный комплекс для оптимизации коррекционного процесса по формированию, восстановлению и развитию психомоторных функций и преодолению различных нарушений развития детей. Позволяет управлять светом, звуком и видео, сенсорным оборудованием путем использования технологии сенсорного воздействия интерактивного светового луча. Способствует развитию всех типов аудиовизуальных навыков в реальном времени.</a:t>
            </a:r>
            <a:endParaRPr lang="ru-RU" sz="1600" dirty="0"/>
          </a:p>
        </p:txBody>
      </p:sp>
      <p:pic>
        <p:nvPicPr>
          <p:cNvPr id="4" name="Рисунок 3" descr="C:\Documents and Settings\бррр\Мои документы\2. Чикишева\Презентация оборудование\Фото плакат\16_beam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29066"/>
            <a:ext cx="4569146" cy="207170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аппаратуры «Эхо»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4" descr="SDC10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2504" y="571480"/>
            <a:ext cx="4188078" cy="3143272"/>
          </a:xfrm>
        </p:spPr>
      </p:pic>
      <p:sp>
        <p:nvSpPr>
          <p:cNvPr id="5" name="Прямоугольник 4"/>
          <p:cNvSpPr/>
          <p:nvPr/>
        </p:nvSpPr>
        <p:spPr>
          <a:xfrm>
            <a:off x="4929190" y="1142984"/>
            <a:ext cx="350046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Times New Roman" pitchFamily="18" charset="0"/>
              </a:rPr>
              <a:t>Аппаратура «Эхо» </a:t>
            </a:r>
            <a:r>
              <a:rPr lang="ru-RU" sz="1200" b="1" dirty="0" smtClean="0">
                <a:cs typeface="Times New Roman" pitchFamily="18" charset="0"/>
              </a:rPr>
              <a:t>предназначена</a:t>
            </a:r>
            <a:r>
              <a:rPr lang="ru-RU" sz="1200" dirty="0" smtClean="0">
                <a:cs typeface="Times New Roman" pitchFamily="18" charset="0"/>
              </a:rPr>
              <a:t> для обеспечения речевого общения между учителем и обучаемыми в специальных (коррекционных) дошкольных и школьных общеобразовательных учреждениях для слабослышащих и глухих детей.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Аппаратура </a:t>
            </a:r>
            <a:r>
              <a:rPr lang="ru-RU" sz="1200" b="1" dirty="0" smtClean="0">
                <a:cs typeface="Times New Roman" pitchFamily="18" charset="0"/>
              </a:rPr>
              <a:t>позволяет</a:t>
            </a:r>
            <a:r>
              <a:rPr lang="ru-RU" sz="1200" dirty="0" smtClean="0">
                <a:cs typeface="Times New Roman" pitchFamily="18" charset="0"/>
              </a:rPr>
              <a:t> проводить одновременно работу преподавателя с группой учащихся до 8 человек, а также обеспечивает индивидуальное обучение речи.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Микрофонная обратная связь от каждого распределительного пульта </a:t>
            </a:r>
            <a:r>
              <a:rPr lang="ru-RU" sz="1200" b="1" dirty="0" smtClean="0">
                <a:cs typeface="Times New Roman" pitchFamily="18" charset="0"/>
              </a:rPr>
              <a:t>обеспечивает </a:t>
            </a:r>
            <a:r>
              <a:rPr lang="ru-RU" sz="1200" dirty="0" smtClean="0">
                <a:cs typeface="Times New Roman" pitchFamily="18" charset="0"/>
              </a:rPr>
              <a:t>речевое общение каждого ученика друг с другом.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Для отключения микрофона на распределительном пульте ученика предусмотрен тумблер.</a:t>
            </a:r>
          </a:p>
          <a:p>
            <a:pPr algn="just"/>
            <a:r>
              <a:rPr lang="ru-RU" sz="1200" dirty="0" smtClean="0">
                <a:cs typeface="Times New Roman" pitchFamily="18" charset="0"/>
              </a:rPr>
              <a:t>На распределительном пульте предусмотрена раздельная регулировка громкости звучания правого и левого телефонов.</a:t>
            </a:r>
            <a:endParaRPr lang="ru-RU" sz="1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Лингводидактический комплекс для работы с детьми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1867" y="1859655"/>
            <a:ext cx="6280265" cy="41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57760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SMART Table</a:t>
            </a:r>
            <a:r>
              <a:rPr lang="ru-RU" dirty="0" smtClean="0"/>
              <a:t> 230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sz="2200" dirty="0" smtClean="0"/>
              <a:t>детский интерактивный обучающий стол (</a:t>
            </a:r>
            <a:r>
              <a:rPr lang="en-US" sz="2200" dirty="0" smtClean="0"/>
              <a:t>multi</a:t>
            </a:r>
            <a:r>
              <a:rPr lang="ru-RU" sz="2200" dirty="0" smtClean="0"/>
              <a:t>-</a:t>
            </a:r>
            <a:r>
              <a:rPr lang="en-US" sz="2200" dirty="0" smtClean="0"/>
              <a:t>touch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642918"/>
            <a:ext cx="4429156" cy="34701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500" dirty="0" smtClean="0"/>
              <a:t>Многопользовательский сенсорный стол, позволяющий эффективно вовлекать учеников в процесс обучения. </a:t>
            </a:r>
            <a:r>
              <a:rPr lang="en-US" sz="1500" dirty="0" smtClean="0"/>
              <a:t>SMART Table</a:t>
            </a:r>
            <a:r>
              <a:rPr lang="ru-RU" sz="1500" dirty="0" smtClean="0"/>
              <a:t> был специально разработан для детей младшего возраста (от дошкольников до шестиклассников) и дает им возможность совместно выполнять интерактивные задания и участвовать в обучающих и развивающих играх. Новая уникальная технология позволяет считывать более 40 одновременных касаний, что делает</a:t>
            </a:r>
            <a:endParaRPr lang="ru-RU" sz="1500" dirty="0"/>
          </a:p>
        </p:txBody>
      </p:sp>
      <p:pic>
        <p:nvPicPr>
          <p:cNvPr id="1026" name="Picture 2" descr="F:\ \5428437.344jab4m44.W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929090" cy="32862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25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500" dirty="0" smtClean="0"/>
              <a:t>Использование интерактивного стола позволит быстро переключить детей на другой вид деятельности без потери эффективности обучения.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00504"/>
            <a:ext cx="80724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его незаменимым для совместной работы небольших групп учащихся. 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cs typeface="Times New Roman" pitchFamily="18" charset="0"/>
              </a:rPr>
              <a:t>Вибростол к электроакустическим аппаратам серии </a:t>
            </a:r>
            <a:r>
              <a:rPr lang="en-US" sz="3100" dirty="0" err="1" smtClean="0"/>
              <a:t>Verbot</a:t>
            </a:r>
            <a:r>
              <a:rPr lang="ru-RU" sz="3100" dirty="0" smtClean="0"/>
              <a:t>о</a:t>
            </a:r>
            <a:r>
              <a:rPr lang="en-US" sz="3100" dirty="0" smtClean="0"/>
              <a:t>n</a:t>
            </a:r>
            <a:r>
              <a:rPr lang="ru-RU" sz="3100" dirty="0" smtClean="0"/>
              <a:t> и </a:t>
            </a:r>
            <a:r>
              <a:rPr lang="en-US" sz="3100" dirty="0" err="1" smtClean="0"/>
              <a:t>Suvag</a:t>
            </a:r>
            <a:r>
              <a:rPr lang="ru-RU" sz="3100" dirty="0" smtClean="0"/>
              <a:t>  </a:t>
            </a:r>
            <a:r>
              <a:rPr lang="en-US" sz="31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 descr="C:\Documents and Settings\206\Рабочий стол\картинки для презентации\наталья юрьевна 5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53508" y="3302951"/>
            <a:ext cx="3236983" cy="1303023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71480"/>
            <a:ext cx="304801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5072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Вибростол предназначен для ежедневного использования на индивидуальных или фронтальных занятиях с детьми с нарушениями слуха и речи в комплексе с электроакустической аппаратурой. Вибростол изготовлен из специальных пород древесины. Ножки стола крепятся к его крышке через упругий материал, чтобы предотвратить передачу акустических волн держателям крышки - ножкам стола, изготовленным из твердых пород дерева.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83480"/>
            <a:ext cx="8358246" cy="1445916"/>
          </a:xfrm>
        </p:spPr>
        <p:txBody>
          <a:bodyPr>
            <a:normAutofit/>
          </a:bodyPr>
          <a:lstStyle/>
          <a:p>
            <a:pPr algn="r"/>
            <a:r>
              <a:rPr lang="en-US" sz="2200" dirty="0" smtClean="0"/>
              <a:t>ATU </a:t>
            </a:r>
            <a:r>
              <a:rPr lang="ru-RU" sz="2200" dirty="0" smtClean="0"/>
              <a:t>30 индивидуального пользования</a:t>
            </a:r>
            <a:br>
              <a:rPr lang="ru-RU" sz="2200" dirty="0" smtClean="0"/>
            </a:br>
            <a:r>
              <a:rPr lang="en-US" sz="2200" dirty="0" smtClean="0"/>
              <a:t>ATU </a:t>
            </a:r>
            <a:r>
              <a:rPr lang="ru-RU" sz="2200" dirty="0" smtClean="0"/>
              <a:t>30 слухоречевой аппарат группового пользования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55318" cy="4187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Индивидуальный (или группового пользования) переносной аппарат, передающий качественный звук высокой мощности, необходимый для детей с</a:t>
            </a:r>
          </a:p>
          <a:p>
            <a:pPr marL="0" indent="0" algn="just">
              <a:buNone/>
            </a:pPr>
            <a:r>
              <a:rPr lang="ru-RU" sz="1500" dirty="0" smtClean="0"/>
              <a:t>слухом. </a:t>
            </a:r>
          </a:p>
        </p:txBody>
      </p:sp>
      <p:pic>
        <p:nvPicPr>
          <p:cNvPr id="4" name="Рисунок 3" descr="C:\Documents and Settings\бррр\Мои документы\2. Чикишева\Презентация оборудование\Фото плакат\DSC_0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8149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643182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Оборудование настраивается индивидуально под каждого учащегося. Аппарат дает возможность слышать звуки и помогает осмыслить и понять речевую инструкцию. Возможно общение учащихся между собой с помощью аппарата. Дети могут слышать свой голос и голоса других детей.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00174"/>
            <a:ext cx="4286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Используется в слухоречевой реабилитации.</a:t>
            </a:r>
            <a:br>
              <a:rPr lang="ru-RU" sz="1500" dirty="0" smtClean="0"/>
            </a:br>
            <a:r>
              <a:rPr lang="ru-RU" sz="1500" dirty="0" smtClean="0"/>
              <a:t>Система, передающая качественный звук высокой мощности, необходимый для детей с нарушенным слухом. 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983480"/>
            <a:ext cx="4400552" cy="945850"/>
          </a:xfrm>
        </p:spPr>
        <p:txBody>
          <a:bodyPr/>
          <a:lstStyle/>
          <a:p>
            <a:r>
              <a:rPr lang="en-US" dirty="0" err="1" smtClean="0"/>
              <a:t>Verbot</a:t>
            </a:r>
            <a:r>
              <a:rPr lang="ru-RU" dirty="0" smtClean="0"/>
              <a:t>о</a:t>
            </a:r>
            <a:r>
              <a:rPr lang="en-US" dirty="0" smtClean="0"/>
              <a:t>n VT</a:t>
            </a:r>
            <a:r>
              <a:rPr lang="ru-RU" dirty="0" smtClean="0"/>
              <a:t> 15</a:t>
            </a:r>
            <a:endParaRPr lang="ru-RU" dirty="0"/>
          </a:p>
        </p:txBody>
      </p:sp>
      <p:pic>
        <p:nvPicPr>
          <p:cNvPr id="4" name="Содержимое 3" descr="C:\Documents and Settings\бррр\Мои документы\2. Чикишева\Презентация оборудование\Фото плакат\DSC_00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3743241" cy="25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500042"/>
            <a:ext cx="42148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Индивидуальный переносной аппарат для тренировки слушания. Позволяет работать по верботональному методу. Обеспечивает хорошее качество усиления с раздельной настройкой правого и левого уха, оснащен индикатором регулятора громкости. Аппарат передает и усиливает особенно самые низкие речевые частоты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835</Words>
  <Application>Microsoft Office PowerPoint</Application>
  <PresentationFormat>Экран (4:3)</PresentationFormat>
  <Paragraphs>49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Использование различных видов электроакустического оборудования и звукоусиливающей аппаратуры в процессе обучения детей с нарушенным слухом </vt:lpstr>
      <vt:lpstr>Диагностический аудиометр AD2298 </vt:lpstr>
      <vt:lpstr>Opti-music</vt:lpstr>
      <vt:lpstr>Комплект аппаратуры «Эхо»</vt:lpstr>
      <vt:lpstr>Лингводидактический комплекс для работы с детьми</vt:lpstr>
      <vt:lpstr>SMART Table 230i детский интерактивный обучающий стол (multi-touch)</vt:lpstr>
      <vt:lpstr>Вибростол к электроакустическим аппаратам серии Verbotоn и Suvag    </vt:lpstr>
      <vt:lpstr>ATU 30 индивидуального пользования ATU 30 слухоречевой аппарат группового пользования </vt:lpstr>
      <vt:lpstr>Verbotоn VT 15</vt:lpstr>
      <vt:lpstr>Verbotоn VT 42</vt:lpstr>
      <vt:lpstr>Тренажер комплексный  «Интон –М»</vt:lpstr>
      <vt:lpstr>Аппарат «Глобус»</vt:lpstr>
      <vt:lpstr>Suvag IT 42</vt:lpstr>
      <vt:lpstr>Распределительная коробка к аппарату SUVAG CT 10</vt:lpstr>
      <vt:lpstr>Методические материалы для работы с детьми после кохлеарной имплантации</vt:lpstr>
      <vt:lpstr>                                Cochlear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43</cp:revision>
  <dcterms:modified xsi:type="dcterms:W3CDTF">2018-10-03T06:19:18Z</dcterms:modified>
</cp:coreProperties>
</file>