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6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4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8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4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0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1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5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49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5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B9DD-248B-43CB-AE11-A5BEB094D1AE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27F3-22EC-45F7-9246-60C5BA761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0"/>
            <a:ext cx="6383538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Adver Gothic" pitchFamily="34" charset="0"/>
              </a:rPr>
              <a:t>Диалекты Кубани</a:t>
            </a:r>
            <a:endParaRPr lang="ru-RU" sz="4800" dirty="0">
              <a:solidFill>
                <a:srgbClr val="C00000"/>
              </a:solidFill>
              <a:latin typeface="Adver Gothic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r="33139"/>
          <a:stretch/>
        </p:blipFill>
        <p:spPr>
          <a:xfrm>
            <a:off x="5148064" y="1628800"/>
            <a:ext cx="3654061" cy="475252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1340768"/>
            <a:ext cx="3694114" cy="3528392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Презентация к уроку русского языка для 6 класса средней общеобразовательной школы</a:t>
            </a:r>
          </a:p>
          <a:p>
            <a:endParaRPr lang="ru-RU" sz="2400" b="1" dirty="0" smtClean="0">
              <a:solidFill>
                <a:schemeClr val="accent4"/>
              </a:solidFill>
            </a:endParaRPr>
          </a:p>
          <a:p>
            <a:endParaRPr lang="ru-RU" sz="2400" b="1" dirty="0">
              <a:solidFill>
                <a:schemeClr val="accent4"/>
              </a:solidFill>
            </a:endParaRPr>
          </a:p>
          <a:p>
            <a:endParaRPr lang="ru-RU" sz="2400" b="1" dirty="0" smtClean="0">
              <a:solidFill>
                <a:schemeClr val="accent4"/>
              </a:solidFill>
            </a:endParaRPr>
          </a:p>
          <a:p>
            <a:endParaRPr lang="ru-RU" sz="2400" b="1" dirty="0">
              <a:solidFill>
                <a:schemeClr val="accent4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Учитель: Васильева М.Н.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МБОУ СОШ №4 г-к Анапа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41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646221"/>
              </p:ext>
            </p:extLst>
          </p:nvPr>
        </p:nvGraphicFramePr>
        <p:xfrm>
          <a:off x="2699792" y="188640"/>
          <a:ext cx="6096000" cy="5965016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Млын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Плетень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Кордон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Роща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Материя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Сноровка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Махотка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Ткань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Кудлатый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Зажиточный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Тын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Пост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Ухватка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Горсть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Черевички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Каблуки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7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Вечерять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Выныривать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Зозуля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Мельница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Гай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Кувшин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Жменя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Кукушка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Вырынать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Ужинать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Подборы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Туфли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err="1" smtClean="0">
                          <a:solidFill>
                            <a:srgbClr val="7030A0"/>
                          </a:solidFill>
                        </a:rPr>
                        <a:t>Заможный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Лохматый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496" y="116632"/>
            <a:ext cx="259228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</a:t>
            </a:r>
            <a:r>
              <a:rPr lang="ru-RU" b="1" dirty="0" smtClean="0">
                <a:solidFill>
                  <a:srgbClr val="00B050"/>
                </a:solidFill>
              </a:rPr>
              <a:t>: </a:t>
            </a:r>
            <a:r>
              <a:rPr lang="ru-RU" sz="1600" b="1" dirty="0" smtClean="0">
                <a:solidFill>
                  <a:srgbClr val="00B050"/>
                </a:solidFill>
              </a:rPr>
              <a:t>в правом столбике будут записаны слова </a:t>
            </a:r>
            <a:r>
              <a:rPr lang="ru-RU" sz="1600" b="1" dirty="0" err="1" smtClean="0">
                <a:solidFill>
                  <a:srgbClr val="00B050"/>
                </a:solidFill>
              </a:rPr>
              <a:t>необщеупотребительные</a:t>
            </a:r>
            <a:r>
              <a:rPr lang="ru-RU" sz="1600" b="1" dirty="0" smtClean="0">
                <a:solidFill>
                  <a:srgbClr val="00B050"/>
                </a:solidFill>
              </a:rPr>
              <a:t>, а в левом общеупотребительные синонимы к ним.  Спишите оба столбика и соедините стрелочками эти синонимы. При затруднении обращайтесь к словарю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0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31730"/>
              </p:ext>
            </p:extLst>
          </p:nvPr>
        </p:nvGraphicFramePr>
        <p:xfrm>
          <a:off x="1331640" y="260648"/>
          <a:ext cx="6096000" cy="5992689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43964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Млын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Мельница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Кордон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Пост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Материя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Ткань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Махотка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Кувшин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Кудлатый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Лохматый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Тын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Плетень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Ухватка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Сноровка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Черевички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Туфли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Вечерять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Ужинать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Зозуля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Кукушка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Гай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Роща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Жменя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Горсть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Вырынать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Выныривать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Подборы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Каблуки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</a:rPr>
                        <a:t>Заможный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Зажиточный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71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5328592" cy="460851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Задание: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Запишите предложения, употребив в речи общеупотребительные и диалектные слова: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        </a:t>
            </a:r>
            <a:r>
              <a:rPr lang="ru-RU" sz="3600" dirty="0" smtClean="0">
                <a:solidFill>
                  <a:srgbClr val="002060"/>
                </a:solidFill>
              </a:rPr>
              <a:t>зозуля, кукушка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      (1 вариант);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r="17400"/>
          <a:stretch/>
        </p:blipFill>
        <p:spPr>
          <a:xfrm flipH="1">
            <a:off x="5724128" y="1628800"/>
            <a:ext cx="3024336" cy="265791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4149080"/>
            <a:ext cx="2807593" cy="24015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5976" y="46112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  <a:t>заступ, лопата</a:t>
            </a:r>
            <a:b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</a:br>
            <a:r>
              <a:rPr lang="ru-RU" sz="3600" b="1" dirty="0">
                <a:solidFill>
                  <a:srgbClr val="002060"/>
                </a:solidFill>
                <a:ea typeface="+mj-ea"/>
                <a:cs typeface="+mj-cs"/>
              </a:rPr>
              <a:t>  (2 вариант)</a:t>
            </a:r>
            <a: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3600" b="1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881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667128" cy="294645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B0F0"/>
                </a:solidFill>
              </a:rPr>
              <a:t>– Что нового узнали на уроке</a:t>
            </a:r>
            <a:r>
              <a:rPr lang="ru-RU" sz="2800" dirty="0" smtClean="0">
                <a:solidFill>
                  <a:srgbClr val="00B0F0"/>
                </a:solidFill>
              </a:rPr>
              <a:t>?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- Чему </a:t>
            </a:r>
            <a:r>
              <a:rPr lang="ru-RU" sz="2800" dirty="0">
                <a:solidFill>
                  <a:srgbClr val="C00000"/>
                </a:solidFill>
              </a:rPr>
              <a:t>научились</a:t>
            </a:r>
            <a:r>
              <a:rPr lang="ru-RU" sz="2800" dirty="0" smtClean="0">
                <a:solidFill>
                  <a:srgbClr val="C00000"/>
                </a:solidFill>
              </a:rPr>
              <a:t>?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rgbClr val="FF0000"/>
                </a:solidFill>
              </a:rPr>
              <a:t>– Какие трудности встретились?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92D050"/>
                </a:solidFill>
              </a:rPr>
              <a:t>- Ребята, а где мы с вами </a:t>
            </a:r>
            <a:r>
              <a:rPr lang="ru-RU" sz="2800" dirty="0" smtClean="0">
                <a:solidFill>
                  <a:srgbClr val="92D050"/>
                </a:solidFill>
              </a:rPr>
              <a:t>можем</a:t>
            </a:r>
            <a:br>
              <a:rPr lang="ru-RU" sz="2800" dirty="0" smtClean="0">
                <a:solidFill>
                  <a:srgbClr val="92D050"/>
                </a:solidFill>
              </a:rPr>
            </a:b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>
                <a:solidFill>
                  <a:srgbClr val="92D050"/>
                </a:solidFill>
              </a:rPr>
              <a:t>встретить диалектизмы?</a:t>
            </a:r>
            <a:br>
              <a:rPr lang="ru-RU" sz="2800" dirty="0">
                <a:solidFill>
                  <a:srgbClr val="92D05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– Дайте самооценку своей работы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8" r="-942"/>
          <a:stretch/>
        </p:blipFill>
        <p:spPr>
          <a:xfrm>
            <a:off x="755576" y="3645024"/>
            <a:ext cx="7344816" cy="2940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0688"/>
            <a:ext cx="2209800" cy="2047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021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5794"/>
          <a:stretch>
            <a:fillRect/>
          </a:stretch>
        </p:blipFill>
        <p:spPr>
          <a:xfrm>
            <a:off x="2195736" y="3480863"/>
            <a:ext cx="4464496" cy="33483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7704856" cy="381642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solidFill>
                  <a:srgbClr val="00B0F0"/>
                </a:solidFill>
              </a:rPr>
              <a:t>Домашнее задание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92D050"/>
                </a:solidFill>
                <a:latin typeface="Verdana"/>
                <a:ea typeface="Times New Roman"/>
                <a:cs typeface="Times New Roman"/>
              </a:rPr>
              <a:t>1 </a:t>
            </a:r>
            <a:r>
              <a:rPr lang="ru-RU" dirty="0">
                <a:solidFill>
                  <a:srgbClr val="92D050"/>
                </a:solidFill>
                <a:latin typeface="Verdana"/>
                <a:ea typeface="Times New Roman"/>
                <a:cs typeface="Times New Roman"/>
              </a:rPr>
              <a:t>уровень– выучить определение § 16, выполнить упр. 74(списать, подчеркнуть диалектное слово, объяснить его значение)</a:t>
            </a:r>
            <a:r>
              <a:rPr lang="ru-RU" sz="3600" dirty="0">
                <a:solidFill>
                  <a:srgbClr val="92D05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92D050"/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srgbClr val="C00000"/>
                </a:solidFill>
                <a:latin typeface="Verdana"/>
                <a:ea typeface="Times New Roman"/>
                <a:cs typeface="Times New Roman"/>
              </a:rPr>
              <a:t>2 уровень  – выучить определение § 16, найти в словаре учебника диалектные слова, составить с ними предложения.</a:t>
            </a:r>
            <a: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3 уровень– выучить определение § 16, составить </a:t>
            </a:r>
            <a:r>
              <a:rPr lang="ru-RU" dirty="0" err="1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синквейн</a:t>
            </a:r>
            <a:r>
              <a:rPr lang="ru-RU" dirty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 о диалектных словах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6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6632"/>
            <a:ext cx="4896544" cy="41340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2372" y="4581128"/>
            <a:ext cx="8342076" cy="194421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1.Какое настроение создает эта песня?</a:t>
            </a:r>
          </a:p>
          <a:p>
            <a:r>
              <a:rPr lang="ru-RU" sz="2400" b="1" dirty="0" smtClean="0"/>
              <a:t>2.Можете ли вы, ребята, не пользуясь материалом для справок, объяснить значение непонятных вам слов?</a:t>
            </a:r>
          </a:p>
          <a:p>
            <a:r>
              <a:rPr lang="ru-RU" sz="2400" b="1" dirty="0" smtClean="0"/>
              <a:t>3.Почему поэт вводит данные слова в стихотворение?</a:t>
            </a:r>
          </a:p>
          <a:p>
            <a:r>
              <a:rPr lang="ru-RU" sz="2400" b="1" dirty="0" smtClean="0"/>
              <a:t>4.Как он относится к непонятным для вас словам?</a:t>
            </a:r>
          </a:p>
          <a:p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776" y="89642"/>
            <a:ext cx="45720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«А рубашечку отдайте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Моей молодой жене,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Молодой жене!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Пускай она ее чисто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выбанит</a:t>
            </a:r>
            <a:r>
              <a:rPr lang="ru-RU" sz="2400" b="1" i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Бело выбелит-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Не у речки, не в колодце,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Не на частом дождичке,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Да на дождичке.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А пусть она ее моет,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Банит горючей слезой,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Своей горючей слезой.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02920" y="116632"/>
            <a:ext cx="2736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Казачья</a:t>
            </a:r>
            <a:r>
              <a:rPr lang="ru-RU" sz="4000" b="1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4000" b="1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4000" b="1" dirty="0">
                <a:solidFill>
                  <a:srgbClr val="FF0000"/>
                </a:solidFill>
                <a:ea typeface="+mj-ea"/>
                <a:cs typeface="+mj-cs"/>
              </a:rPr>
              <a:t> песня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0808"/>
            <a:ext cx="47625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623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494512" cy="1224136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 «Найти 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четвёртое 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лишнее»: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6" t="-15942" r="-2239" b="8066"/>
          <a:stretch/>
        </p:blipFill>
        <p:spPr>
          <a:xfrm>
            <a:off x="4067944" y="1607748"/>
            <a:ext cx="4739967" cy="2908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31875" y="4869160"/>
            <a:ext cx="38741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2)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вырынать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, песня,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небо, дождь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66565"/>
            <a:ext cx="3908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1</a:t>
            </a:r>
            <a:r>
              <a:rPr lang="ru-RU" sz="3200" b="1" dirty="0" smtClean="0">
                <a:solidFill>
                  <a:srgbClr val="002060"/>
                </a:solidFill>
              </a:rPr>
              <a:t>) ветер</a:t>
            </a:r>
            <a:r>
              <a:rPr lang="ru-RU" sz="3200" b="1" dirty="0">
                <a:solidFill>
                  <a:srgbClr val="002060"/>
                </a:solidFill>
              </a:rPr>
              <a:t>, земля, тын, лес, дерево.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4860" r="23056" b="16250"/>
          <a:stretch/>
        </p:blipFill>
        <p:spPr>
          <a:xfrm>
            <a:off x="395536" y="3429000"/>
            <a:ext cx="3980452" cy="3162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769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9982" y="260648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«Виды слов по сфере                                             употребления»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19" y="2195699"/>
            <a:ext cx="8640961" cy="4343424"/>
            <a:chOff x="1142975" y="1500174"/>
            <a:chExt cx="7843887" cy="434342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357554" y="1500174"/>
              <a:ext cx="1843094" cy="9144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rgbClr val="FFFF00"/>
                  </a:solidFill>
                </a:rPr>
                <a:t>По сфере употребления слова: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999553" y="2714620"/>
              <a:ext cx="3065762" cy="9144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err="1">
                  <a:solidFill>
                    <a:srgbClr val="FFFF00"/>
                  </a:solidFill>
                </a:rPr>
                <a:t>необщеупотребительные</a:t>
              </a:r>
              <a:endParaRPr lang="ru-RU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54193" y="4929198"/>
              <a:ext cx="2232075" cy="9144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</a:rPr>
                <a:t>профессионализмы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143768" y="4929198"/>
              <a:ext cx="1843094" cy="9144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</a:rPr>
                <a:t>жаргонизмы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29190" y="4929198"/>
              <a:ext cx="1843094" cy="9144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</a:rPr>
                <a:t>диалектизмы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142975" y="2714620"/>
              <a:ext cx="2421744" cy="9144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rgbClr val="FFFF00"/>
                  </a:solidFill>
                </a:rPr>
                <a:t>общеупотребительные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rot="10800000" flipV="1">
              <a:off x="3000364" y="2428868"/>
              <a:ext cx="357190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 rot="16200000" flipH="1">
              <a:off x="5143504" y="2500306"/>
              <a:ext cx="285752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8" idx="2"/>
              <a:endCxn id="9" idx="0"/>
            </p:cNvCxnSpPr>
            <p:nvPr/>
          </p:nvCxnSpPr>
          <p:spPr>
            <a:xfrm flipH="1">
              <a:off x="3370230" y="3629020"/>
              <a:ext cx="3162204" cy="13001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8" idx="2"/>
              <a:endCxn id="11" idx="0"/>
            </p:cNvCxnSpPr>
            <p:nvPr/>
          </p:nvCxnSpPr>
          <p:spPr>
            <a:xfrm flipH="1">
              <a:off x="5850737" y="3629020"/>
              <a:ext cx="681697" cy="13001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8" idx="2"/>
              <a:endCxn id="10" idx="0"/>
            </p:cNvCxnSpPr>
            <p:nvPr/>
          </p:nvCxnSpPr>
          <p:spPr>
            <a:xfrm>
              <a:off x="6532434" y="3629020"/>
              <a:ext cx="1532881" cy="13001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344536" y="260648"/>
            <a:ext cx="2262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 </a:t>
            </a:r>
          </a:p>
        </p:txBody>
      </p:sp>
    </p:spTree>
    <p:extLst>
      <p:ext uri="{BB962C8B-B14F-4D97-AF65-F5344CB8AC3E}">
        <p14:creationId xmlns:p14="http://schemas.microsoft.com/office/powerpoint/2010/main" val="26102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76" y="116632"/>
            <a:ext cx="3870176" cy="1677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53136"/>
            <a:ext cx="2350120" cy="1805675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7992888" cy="5544616"/>
          </a:xfrm>
        </p:spPr>
        <p:txBody>
          <a:bodyPr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в </a:t>
            </a:r>
          </a:p>
          <a:p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синонимическом ряду </a:t>
            </a:r>
          </a:p>
          <a:p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непонятные слова: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Клюшка, трость, палица, палка.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 2. Кусок, шматок, ломоть, </a:t>
            </a:r>
            <a:r>
              <a:rPr lang="ru-RU" sz="2800" b="1" dirty="0" err="1" smtClean="0">
                <a:solidFill>
                  <a:srgbClr val="0070C0"/>
                </a:solidFill>
              </a:rPr>
              <a:t>скибка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3. </a:t>
            </a:r>
            <a:r>
              <a:rPr lang="ru-RU" sz="2800" b="1" dirty="0" err="1" smtClean="0">
                <a:solidFill>
                  <a:srgbClr val="0070C0"/>
                </a:solidFill>
              </a:rPr>
              <a:t>Лантух</a:t>
            </a:r>
            <a:r>
              <a:rPr lang="ru-RU" sz="2800" b="1" dirty="0" smtClean="0">
                <a:solidFill>
                  <a:srgbClr val="0070C0"/>
                </a:solidFill>
              </a:rPr>
              <a:t>, мешок, </a:t>
            </a:r>
            <a:r>
              <a:rPr lang="ru-RU" sz="2800" b="1" dirty="0" err="1" smtClean="0">
                <a:solidFill>
                  <a:srgbClr val="0070C0"/>
                </a:solidFill>
              </a:rPr>
              <a:t>оклунок</a:t>
            </a:r>
            <a:r>
              <a:rPr lang="ru-RU" sz="2800" b="1" dirty="0" smtClean="0">
                <a:solidFill>
                  <a:srgbClr val="0070C0"/>
                </a:solidFill>
              </a:rPr>
              <a:t>, торба, чувал.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77" y="2413528"/>
            <a:ext cx="30765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0"/>
          <a:stretch/>
        </p:blipFill>
        <p:spPr>
          <a:xfrm>
            <a:off x="4780714" y="2621"/>
            <a:ext cx="433493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48245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Диалектизм</a:t>
            </a:r>
            <a:r>
              <a:rPr lang="ru-RU" sz="4000" b="1" dirty="0" smtClean="0">
                <a:solidFill>
                  <a:srgbClr val="002060"/>
                </a:solidFill>
              </a:rPr>
              <a:t>- это слово или оборот речи, или звуковая особенность, или  </a:t>
            </a:r>
            <a:r>
              <a:rPr lang="ru-RU" sz="4000" b="1" dirty="0" smtClean="0">
                <a:solidFill>
                  <a:srgbClr val="FF0000"/>
                </a:solidFill>
              </a:rPr>
              <a:t>грамматическая черта</a:t>
            </a:r>
            <a:r>
              <a:rPr lang="ru-RU" sz="4000" b="1" dirty="0" smtClean="0">
                <a:solidFill>
                  <a:srgbClr val="002060"/>
                </a:solidFill>
              </a:rPr>
              <a:t>, характерная для говора и </a:t>
            </a:r>
            <a:r>
              <a:rPr lang="ru-RU" sz="4000" b="1" dirty="0" smtClean="0">
                <a:solidFill>
                  <a:srgbClr val="FF0000"/>
                </a:solidFill>
              </a:rPr>
              <a:t>воспринимаемая нами как нелитературная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7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40768"/>
            <a:ext cx="3456384" cy="259228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980728"/>
            <a:ext cx="7200800" cy="4680520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Нижняя юбка - … 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2. Узкая одежда из черного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сукна длинной ниже колен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с вырезом на груди - … </a:t>
            </a:r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3. Зимняя одежда с глубоким запахом из дубленной овчины - … </a:t>
            </a:r>
          </a:p>
          <a:p>
            <a:endParaRPr lang="ru-RU" sz="28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0648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Замените описание кубанской одежды и ее деталей одним диалектным словом</a:t>
            </a:r>
            <a:endParaRPr lang="ru-RU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52320" y="1460977"/>
            <a:ext cx="1512168" cy="59987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36" y="4077072"/>
            <a:ext cx="2510821" cy="270708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0405" y="5852689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u="sng" dirty="0">
                <a:solidFill>
                  <a:srgbClr val="002060"/>
                </a:solidFill>
              </a:rPr>
              <a:t>Слова для справок:  </a:t>
            </a:r>
            <a:r>
              <a:rPr lang="ru-RU" sz="2000" b="1" i="1" dirty="0" err="1">
                <a:solidFill>
                  <a:srgbClr val="002060"/>
                </a:solidFill>
              </a:rPr>
              <a:t>басочка</a:t>
            </a:r>
            <a:r>
              <a:rPr lang="ru-RU" sz="2000" b="1" i="1" dirty="0">
                <a:solidFill>
                  <a:srgbClr val="002060"/>
                </a:solidFill>
              </a:rPr>
              <a:t>,  рубаха,  чекмень,  </a:t>
            </a:r>
            <a:r>
              <a:rPr lang="ru-RU" sz="2000" b="1" i="1" dirty="0" err="1">
                <a:solidFill>
                  <a:srgbClr val="002060"/>
                </a:solidFill>
              </a:rPr>
              <a:t>учкур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спидница</a:t>
            </a:r>
            <a:r>
              <a:rPr lang="ru-RU" sz="2000" b="1" i="1" dirty="0">
                <a:solidFill>
                  <a:srgbClr val="002060"/>
                </a:solidFill>
              </a:rPr>
              <a:t>, газыри, пухли, кожух</a:t>
            </a:r>
          </a:p>
        </p:txBody>
      </p:sp>
    </p:spTree>
    <p:extLst>
      <p:ext uri="{BB962C8B-B14F-4D97-AF65-F5344CB8AC3E}">
        <p14:creationId xmlns:p14="http://schemas.microsoft.com/office/powerpoint/2010/main" val="221864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78" y="1484784"/>
            <a:ext cx="2489595" cy="1195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476672"/>
            <a:ext cx="721312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>
                <a:solidFill>
                  <a:srgbClr val="0070C0"/>
                </a:solidFill>
              </a:rPr>
              <a:t>4. Одежда ярких цветов с застежкой спереди и воротником-стойкой, которая выглядывает из под черкески - …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lvl="0">
              <a:spcBef>
                <a:spcPct val="20000"/>
              </a:spcBef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5</a:t>
            </a:r>
            <a:r>
              <a:rPr lang="ru-RU" sz="2800" b="1" dirty="0">
                <a:solidFill>
                  <a:srgbClr val="0070C0"/>
                </a:solidFill>
              </a:rPr>
              <a:t>. Верхняя женская домашняя одежда из домотканого полотна - …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lvl="0">
              <a:spcBef>
                <a:spcPct val="20000"/>
              </a:spcBef>
            </a:pPr>
            <a:endParaRPr lang="ru-RU" sz="2800" b="1" dirty="0">
              <a:solidFill>
                <a:srgbClr val="0070C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rgbClr val="0070C0"/>
                </a:solidFill>
              </a:rPr>
              <a:t>6</a:t>
            </a:r>
            <a:r>
              <a:rPr lang="ru-RU" sz="2800" b="1" dirty="0">
                <a:solidFill>
                  <a:srgbClr val="0070C0"/>
                </a:solidFill>
              </a:rPr>
              <a:t>. Оборка на кофте - </a:t>
            </a:r>
            <a:r>
              <a:rPr lang="ru-RU" sz="2800" b="1" dirty="0" smtClean="0">
                <a:solidFill>
                  <a:srgbClr val="0070C0"/>
                </a:solidFill>
              </a:rPr>
              <a:t>…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18987"/>
            <a:ext cx="1625318" cy="37170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157192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i="1" u="sng" dirty="0">
                <a:solidFill>
                  <a:srgbClr val="002060"/>
                </a:solidFill>
              </a:rPr>
              <a:t>Слова для справок:  </a:t>
            </a:r>
            <a:r>
              <a:rPr lang="ru-RU" sz="2000" b="1" i="1" dirty="0" err="1">
                <a:solidFill>
                  <a:srgbClr val="002060"/>
                </a:solidFill>
              </a:rPr>
              <a:t>басочка</a:t>
            </a:r>
            <a:r>
              <a:rPr lang="ru-RU" sz="2000" b="1" i="1" dirty="0">
                <a:solidFill>
                  <a:srgbClr val="002060"/>
                </a:solidFill>
              </a:rPr>
              <a:t>,  рубаха,  чекмень,  </a:t>
            </a:r>
            <a:r>
              <a:rPr lang="ru-RU" sz="2000" b="1" i="1" dirty="0" err="1">
                <a:solidFill>
                  <a:srgbClr val="002060"/>
                </a:solidFill>
              </a:rPr>
              <a:t>учкур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спидница</a:t>
            </a:r>
            <a:r>
              <a:rPr lang="ru-RU" sz="2000" b="1" i="1" dirty="0">
                <a:solidFill>
                  <a:srgbClr val="002060"/>
                </a:solidFill>
              </a:rPr>
              <a:t>, газыри, пухли, кожух</a:t>
            </a:r>
          </a:p>
        </p:txBody>
      </p:sp>
    </p:spTree>
    <p:extLst>
      <p:ext uri="{BB962C8B-B14F-4D97-AF65-F5344CB8AC3E}">
        <p14:creationId xmlns:p14="http://schemas.microsoft.com/office/powerpoint/2010/main" val="2239663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4224" y="260648"/>
            <a:ext cx="69127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>
                <a:solidFill>
                  <a:schemeClr val="accent2"/>
                </a:solidFill>
              </a:rPr>
              <a:t>7. Сборки на рукаве кофты - </a:t>
            </a:r>
            <a:r>
              <a:rPr lang="ru-RU" sz="2800" b="1" dirty="0" smtClean="0">
                <a:solidFill>
                  <a:schemeClr val="accent2"/>
                </a:solidFill>
              </a:rPr>
              <a:t>…</a:t>
            </a:r>
          </a:p>
          <a:p>
            <a:pPr lvl="0">
              <a:spcBef>
                <a:spcPct val="20000"/>
              </a:spcBef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>
                <a:solidFill>
                  <a:schemeClr val="accent2"/>
                </a:solidFill>
              </a:rPr>
              <a:t>8. Украшения на груди черкески - … 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 lvl="0">
              <a:spcBef>
                <a:spcPct val="20000"/>
              </a:spcBef>
            </a:pPr>
            <a:endParaRPr lang="ru-RU" sz="2800" b="1" dirty="0" smtClean="0">
              <a:solidFill>
                <a:schemeClr val="accent2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800" b="1" dirty="0" smtClean="0">
                <a:solidFill>
                  <a:schemeClr val="accent2"/>
                </a:solidFill>
              </a:rPr>
              <a:t>9</a:t>
            </a:r>
            <a:r>
              <a:rPr lang="ru-RU" sz="2800" b="1" dirty="0">
                <a:solidFill>
                  <a:schemeClr val="accent2"/>
                </a:solidFill>
              </a:rPr>
              <a:t>. Тонкий шнур протянутый внутри мягкого пояса - …</a:t>
            </a:r>
          </a:p>
          <a:p>
            <a:pPr lvl="0">
              <a:spcBef>
                <a:spcPct val="20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b="1" i="1" u="sng" dirty="0" smtClean="0">
                <a:solidFill>
                  <a:srgbClr val="002060"/>
                </a:solidFill>
              </a:rPr>
              <a:t>Слова </a:t>
            </a:r>
            <a:r>
              <a:rPr lang="ru-RU" sz="2000" b="1" i="1" u="sng" dirty="0">
                <a:solidFill>
                  <a:srgbClr val="002060"/>
                </a:solidFill>
              </a:rPr>
              <a:t>для справок: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басочка</a:t>
            </a:r>
            <a:r>
              <a:rPr lang="ru-RU" sz="2000" b="1" i="1" dirty="0">
                <a:solidFill>
                  <a:srgbClr val="002060"/>
                </a:solidFill>
              </a:rPr>
              <a:t>,  рубаха,  чекмень,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учкур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</a:rPr>
              <a:t>спидница</a:t>
            </a:r>
            <a:r>
              <a:rPr lang="ru-RU" sz="2000" b="1" i="1" dirty="0">
                <a:solidFill>
                  <a:srgbClr val="002060"/>
                </a:solidFill>
              </a:rPr>
              <a:t>, газыри, пухли, кожух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32" y="260648"/>
            <a:ext cx="2926597" cy="40324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97152"/>
            <a:ext cx="2555776" cy="1916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70524"/>
            <a:ext cx="893979" cy="2143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845746"/>
            <a:ext cx="2736304" cy="18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24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497</Words>
  <Application>Microsoft Office PowerPoint</Application>
  <PresentationFormat>Экран 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Диалекты Кубани</vt:lpstr>
      <vt:lpstr>Презентация PowerPoint</vt:lpstr>
      <vt:lpstr>Игра  «Найти четвёртое лишнее»: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Запишите предложения, употребив в речи общеупотребительные и диалектные слова:           зозуля, кукушка       (1 вариант);   </vt:lpstr>
      <vt:lpstr>– Что нового узнали на уроке?  - Чему научились? – Какие трудности встретились? - Ребята, а где мы с вами можем  встретить диалектизмы? – Дайте самооценку своей работы </vt:lpstr>
      <vt:lpstr>Домашнее задание 1 уровень– выучить определение § 16, выполнить упр. 74(списать, подчеркнуть диалектное слово, объяснить его значение) 2 уровень  – выучить определение § 16, найти в словаре учебника диалектные слова, составить с ними предложения. 3 уровень– выучить определение § 16, составить синквейн о диалектных словах 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Диалекты Кубани</dc:title>
  <dc:creator>Игорь</dc:creator>
  <cp:lastModifiedBy>Игорь</cp:lastModifiedBy>
  <cp:revision>26</cp:revision>
  <dcterms:created xsi:type="dcterms:W3CDTF">2016-10-20T11:18:56Z</dcterms:created>
  <dcterms:modified xsi:type="dcterms:W3CDTF">2019-12-01T10:02:57Z</dcterms:modified>
</cp:coreProperties>
</file>