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311" r:id="rId3"/>
    <p:sldId id="293" r:id="rId4"/>
    <p:sldId id="301" r:id="rId5"/>
    <p:sldId id="302" r:id="rId6"/>
    <p:sldId id="306" r:id="rId7"/>
    <p:sldId id="296" r:id="rId8"/>
    <p:sldId id="307" r:id="rId9"/>
    <p:sldId id="294" r:id="rId10"/>
    <p:sldId id="310" r:id="rId11"/>
    <p:sldId id="297" r:id="rId12"/>
    <p:sldId id="300" r:id="rId13"/>
    <p:sldId id="304" r:id="rId14"/>
    <p:sldId id="298" r:id="rId15"/>
    <p:sldId id="308" r:id="rId16"/>
    <p:sldId id="299" r:id="rId17"/>
    <p:sldId id="309" r:id="rId18"/>
    <p:sldId id="292" r:id="rId19"/>
    <p:sldId id="259" r:id="rId20"/>
    <p:sldId id="260" r:id="rId21"/>
    <p:sldId id="285" r:id="rId22"/>
    <p:sldId id="263" r:id="rId23"/>
    <p:sldId id="286" r:id="rId24"/>
    <p:sldId id="267" r:id="rId25"/>
    <p:sldId id="269" r:id="rId26"/>
    <p:sldId id="289" r:id="rId27"/>
    <p:sldId id="271" r:id="rId28"/>
    <p:sldId id="273" r:id="rId29"/>
    <p:sldId id="290"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FF00"/>
    <a:srgbClr val="CC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6433" autoAdjust="0"/>
  </p:normalViewPr>
  <p:slideViewPr>
    <p:cSldViewPr snapToGrid="0">
      <p:cViewPr varScale="1">
        <p:scale>
          <a:sx n="79" d="100"/>
          <a:sy n="79" d="100"/>
        </p:scale>
        <p:origin x="-93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864B44-E455-4A09-9EDD-B9C017BD6652}" type="datetimeFigureOut">
              <a:rPr lang="ru-RU" smtClean="0"/>
              <a:pPr/>
              <a:t>08.08.2021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771A4C-2B35-4263-88F7-E4D5E6E8C51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pPr/>
              <a:t>08.08.2021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179538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pPr/>
              <a:t>08.08.2021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1677201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pPr/>
              <a:t>08.08.2021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1319314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pPr/>
              <a:t>08.08.2021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366191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389A218-1BD9-44B7-AD25-60C2204205A7}" type="datetimeFigureOut">
              <a:rPr lang="ru-RU" smtClean="0"/>
              <a:pPr/>
              <a:t>08.08.2021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131944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389A218-1BD9-44B7-AD25-60C2204205A7}" type="datetimeFigureOut">
              <a:rPr lang="ru-RU" smtClean="0"/>
              <a:pPr/>
              <a:t>08.08.2021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58704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389A218-1BD9-44B7-AD25-60C2204205A7}" type="datetimeFigureOut">
              <a:rPr lang="ru-RU" smtClean="0"/>
              <a:pPr/>
              <a:t>08.08.2021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1909886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389A218-1BD9-44B7-AD25-60C2204205A7}" type="datetimeFigureOut">
              <a:rPr lang="ru-RU" smtClean="0"/>
              <a:pPr/>
              <a:t>08.08.2021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530264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9A218-1BD9-44B7-AD25-60C2204205A7}" type="datetimeFigureOut">
              <a:rPr lang="ru-RU" smtClean="0"/>
              <a:pPr/>
              <a:t>08.08.2021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171439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pPr/>
              <a:t>08.08.2021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142673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pPr/>
              <a:t>08.08.2021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4174486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9A218-1BD9-44B7-AD25-60C2204205A7}" type="datetimeFigureOut">
              <a:rPr lang="ru-RU" smtClean="0"/>
              <a:pPr/>
              <a:t>08.08.2021</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2746177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https://cdn.stripst.com/cdn/previews/3/8/1/3819555462f7ff2f48b5dca592697693-thumb-bi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Тропические леса"/>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Прямоугольник 3"/>
          <p:cNvSpPr/>
          <p:nvPr/>
        </p:nvSpPr>
        <p:spPr>
          <a:xfrm>
            <a:off x="112776" y="3168509"/>
            <a:ext cx="9088322" cy="1938992"/>
          </a:xfrm>
          <a:prstGeom prst="rect">
            <a:avLst/>
          </a:prstGeom>
          <a:effectLst/>
        </p:spPr>
        <p:txBody>
          <a:bodyPr wrap="none">
            <a:spAutoFit/>
          </a:bodyPr>
          <a:lstStyle/>
          <a:p>
            <a:pPr algn="ctr"/>
            <a:r>
              <a:rPr lang="ru-RU" sz="6000" b="1" dirty="0" smtClean="0">
                <a:ln w="0"/>
                <a:solidFill>
                  <a:srgbClr val="FFFF00"/>
                </a:solidFill>
                <a:effectLst>
                  <a:outerShdw blurRad="38100" dist="25400" dir="5400000" algn="ctr" rotWithShape="0">
                    <a:srgbClr val="6E747A">
                      <a:alpha val="43000"/>
                    </a:srgbClr>
                  </a:outerShdw>
                </a:effectLst>
                <a:ea typeface="Tahoma" panose="020B0604030504040204" pitchFamily="34" charset="0"/>
                <a:cs typeface="Tahoma" panose="020B0604030504040204" pitchFamily="34" charset="0"/>
              </a:rPr>
              <a:t>Игра-викторина </a:t>
            </a:r>
          </a:p>
          <a:p>
            <a:pPr algn="ctr"/>
            <a:r>
              <a:rPr lang="ru-RU" sz="6000" b="1" dirty="0" smtClean="0">
                <a:ln w="0"/>
                <a:solidFill>
                  <a:srgbClr val="FFFF00"/>
                </a:solidFill>
                <a:effectLst>
                  <a:outerShdw blurRad="38100" dist="25400" dir="5400000" algn="ctr" rotWithShape="0">
                    <a:srgbClr val="6E747A">
                      <a:alpha val="43000"/>
                    </a:srgbClr>
                  </a:outerShdw>
                </a:effectLst>
                <a:ea typeface="Tahoma" panose="020B0604030504040204" pitchFamily="34" charset="0"/>
                <a:cs typeface="Tahoma" panose="020B0604030504040204" pitchFamily="34" charset="0"/>
              </a:rPr>
              <a:t>ЖИЗНЬ НА СУШЕ И В ВОДЕ</a:t>
            </a:r>
            <a:endParaRPr lang="ru-RU" sz="6000" b="1" dirty="0">
              <a:ln w="0"/>
              <a:solidFill>
                <a:srgbClr val="FFFF00"/>
              </a:solidFill>
              <a:effectLst>
                <a:outerShdw blurRad="38100" dist="25400" dir="5400000" algn="ctr" rotWithShape="0">
                  <a:srgbClr val="6E747A">
                    <a:alpha val="43000"/>
                  </a:srgbClr>
                </a:outerShdw>
              </a:effectLst>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2552666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1"/>
            <a:ext cx="9144000" cy="1103086"/>
          </a:xfrm>
        </p:spPr>
        <p:txBody>
          <a:bodyPr>
            <a:normAutofit/>
          </a:bodyPr>
          <a:lstStyle/>
          <a:p>
            <a:pPr algn="ctr"/>
            <a:r>
              <a:rPr lang="ru-RU" sz="6000" b="1" dirty="0" smtClean="0">
                <a:solidFill>
                  <a:srgbClr val="FFCC00"/>
                </a:solidFill>
                <a:effectLst>
                  <a:outerShdw blurRad="38100" dist="38100" dir="2700000" algn="tl">
                    <a:srgbClr val="000000">
                      <a:alpha val="43137"/>
                    </a:srgbClr>
                  </a:outerShdw>
                </a:effectLst>
                <a:latin typeface="Arial Black" pitchFamily="34" charset="0"/>
              </a:rPr>
              <a:t>Азия</a:t>
            </a:r>
            <a:r>
              <a:rPr lang="ru-RU" sz="6000" b="1" dirty="0" smtClean="0">
                <a:solidFill>
                  <a:srgbClr val="FFCC00"/>
                </a:solidFill>
                <a:latin typeface="Arial Black" pitchFamily="34" charset="0"/>
              </a:rPr>
              <a:t> </a:t>
            </a:r>
            <a:endParaRPr lang="ru-RU" sz="6000" b="1" dirty="0">
              <a:solidFill>
                <a:srgbClr val="FFCC00"/>
              </a:solidFill>
              <a:latin typeface="Arial Black" pitchFamily="34" charset="0"/>
            </a:endParaRPr>
          </a:p>
        </p:txBody>
      </p:sp>
      <p:sp>
        <p:nvSpPr>
          <p:cNvPr id="4" name="Прямоугольник 3"/>
          <p:cNvSpPr/>
          <p:nvPr/>
        </p:nvSpPr>
        <p:spPr>
          <a:xfrm>
            <a:off x="0" y="943429"/>
            <a:ext cx="9144000" cy="2246769"/>
          </a:xfrm>
          <a:prstGeom prst="rect">
            <a:avLst/>
          </a:prstGeom>
          <a:solidFill>
            <a:srgbClr val="CCFFFF"/>
          </a:solidFill>
        </p:spPr>
        <p:txBody>
          <a:bodyPr wrap="square">
            <a:spAutoFit/>
          </a:bodyPr>
          <a:lstStyle/>
          <a:p>
            <a:r>
              <a:rPr lang="ru-RU" sz="2800" dirty="0" smtClean="0"/>
              <a:t>2. Толстые лори ведут ночной образ жизни, проводя светлое время суток во сне на деревьях или лианах. Спят в основном поодиночке. Обладая чрезвычайно медленным обменом веществ, толстые лори ведут неторопливый образ жизни. Основные естественные враги — питоны.</a:t>
            </a:r>
            <a:endParaRPr lang="ru-RU" sz="2800" dirty="0"/>
          </a:p>
        </p:txBody>
      </p:sp>
      <p:pic>
        <p:nvPicPr>
          <p:cNvPr id="104450" name="Picture 2" descr="Афиша Город: Конец мимими: как устроена торговля толстыми лори и почему ее  хотят запретить – Архив"/>
          <p:cNvPicPr>
            <a:picLocks noChangeAspect="1" noChangeArrowheads="1"/>
          </p:cNvPicPr>
          <p:nvPr/>
        </p:nvPicPr>
        <p:blipFill>
          <a:blip r:embed="rId3" cstate="print"/>
          <a:srcRect/>
          <a:stretch>
            <a:fillRect/>
          </a:stretch>
        </p:blipFill>
        <p:spPr bwMode="auto">
          <a:xfrm>
            <a:off x="0" y="3207656"/>
            <a:ext cx="7300686" cy="3650343"/>
          </a:xfrm>
          <a:prstGeom prst="rect">
            <a:avLst/>
          </a:prstGeom>
          <a:noFill/>
        </p:spPr>
      </p:pic>
      <p:sp>
        <p:nvSpPr>
          <p:cNvPr id="6" name="TextBox 5"/>
          <p:cNvSpPr txBox="1"/>
          <p:nvPr/>
        </p:nvSpPr>
        <p:spPr>
          <a:xfrm>
            <a:off x="6096000" y="3241825"/>
            <a:ext cx="3048000" cy="1384995"/>
          </a:xfrm>
          <a:prstGeom prst="rect">
            <a:avLst/>
          </a:prstGeom>
          <a:solidFill>
            <a:schemeClr val="bg1"/>
          </a:solidFill>
        </p:spPr>
        <p:txBody>
          <a:bodyPr wrap="square" rtlCol="0">
            <a:spAutoFit/>
          </a:bodyPr>
          <a:lstStyle/>
          <a:p>
            <a:pPr algn="ctr"/>
            <a:r>
              <a:rPr lang="ru-RU" sz="2800" b="1" dirty="0" smtClean="0">
                <a:latin typeface="Arial" panose="020B0604020202020204" pitchFamily="34" charset="0"/>
                <a:cs typeface="Arial" panose="020B0604020202020204" pitchFamily="34" charset="0"/>
              </a:rPr>
              <a:t>Почему другие хищники не трогают лори?</a:t>
            </a:r>
            <a:endParaRPr lang="ru-RU" sz="2800" b="1" dirty="0">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0"/>
            <a:ext cx="7886700" cy="1325563"/>
          </a:xfrm>
        </p:spPr>
        <p:txBody>
          <a:bodyPr>
            <a:normAutofit/>
          </a:bodyPr>
          <a:lstStyle/>
          <a:p>
            <a:pPr algn="ctr"/>
            <a:r>
              <a:rPr lang="ru-RU" sz="5400" b="1" dirty="0" smtClean="0">
                <a:solidFill>
                  <a:srgbClr val="FF0000"/>
                </a:solidFill>
                <a:effectLst>
                  <a:outerShdw blurRad="38100" dist="38100" dir="2700000" algn="tl">
                    <a:srgbClr val="000000">
                      <a:alpha val="43137"/>
                    </a:srgbClr>
                  </a:outerShdw>
                </a:effectLst>
                <a:latin typeface="Arial Black" pitchFamily="34" charset="0"/>
              </a:rPr>
              <a:t>Северная Америка</a:t>
            </a:r>
            <a:r>
              <a:rPr lang="ru-RU" sz="5400" b="1" dirty="0" smtClean="0">
                <a:solidFill>
                  <a:srgbClr val="FFFF00"/>
                </a:solidFill>
                <a:latin typeface="Arial Black" pitchFamily="34" charset="0"/>
              </a:rPr>
              <a:t> </a:t>
            </a:r>
            <a:endParaRPr lang="ru-RU" sz="5400" b="1" dirty="0">
              <a:solidFill>
                <a:srgbClr val="FFFF00"/>
              </a:solidFill>
              <a:latin typeface="Arial Black" pitchFamily="34" charset="0"/>
            </a:endParaRPr>
          </a:p>
        </p:txBody>
      </p:sp>
      <p:pic>
        <p:nvPicPr>
          <p:cNvPr id="87042" name="Picture 2" descr="https://cdn.stripst.com/cdn/previews/3/8/1/3819555462f7ff2f48b5dca592697693-thumb-big"/>
          <p:cNvPicPr>
            <a:picLocks noChangeAspect="1" noChangeArrowheads="1"/>
          </p:cNvPicPr>
          <p:nvPr/>
        </p:nvPicPr>
        <p:blipFill>
          <a:blip r:embed="rId3" r:link="rId4" cstate="print"/>
          <a:srcRect/>
          <a:stretch>
            <a:fillRect/>
          </a:stretch>
        </p:blipFill>
        <p:spPr bwMode="auto">
          <a:xfrm>
            <a:off x="3452044" y="1233714"/>
            <a:ext cx="5691956" cy="5377543"/>
          </a:xfrm>
          <a:prstGeom prst="rect">
            <a:avLst/>
          </a:prstGeom>
          <a:noFill/>
          <a:ln w="9525">
            <a:noFill/>
            <a:miter lim="800000"/>
            <a:headEnd/>
            <a:tailEnd/>
          </a:ln>
        </p:spPr>
      </p:pic>
      <p:sp>
        <p:nvSpPr>
          <p:cNvPr id="4" name="Прямоугольник 3"/>
          <p:cNvSpPr/>
          <p:nvPr/>
        </p:nvSpPr>
        <p:spPr>
          <a:xfrm>
            <a:off x="0" y="1190171"/>
            <a:ext cx="4136571" cy="5410712"/>
          </a:xfrm>
          <a:prstGeom prst="rect">
            <a:avLst/>
          </a:prstGeom>
          <a:solidFill>
            <a:srgbClr val="CCFFFF"/>
          </a:solidFill>
        </p:spPr>
        <p:txBody>
          <a:bodyPr wrap="square">
            <a:spAutoFit/>
          </a:bodyPr>
          <a:lstStyle/>
          <a:p>
            <a:pPr>
              <a:lnSpc>
                <a:spcPct val="90000"/>
              </a:lnSpc>
            </a:pPr>
            <a:r>
              <a:rPr lang="ru-RU" sz="3200" dirty="0" smtClean="0"/>
              <a:t>1. Вечнозеленый хвойный гигант, национальное достояние Северной Америки.</a:t>
            </a:r>
          </a:p>
          <a:p>
            <a:pPr>
              <a:lnSpc>
                <a:spcPct val="90000"/>
              </a:lnSpc>
            </a:pPr>
            <a:r>
              <a:rPr lang="ru-RU" sz="3200" dirty="0" smtClean="0"/>
              <a:t>Высота ствола достигает 100-110 м, диаметр – до 20 м, возраст самых древних экземпляров достигает 3500 лет. </a:t>
            </a:r>
            <a:r>
              <a:rPr lang="ru-RU" sz="3200" b="1" dirty="0" smtClean="0"/>
              <a:t>Назовите его. </a:t>
            </a:r>
            <a:endParaRPr lang="ru-RU" sz="32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0"/>
            <a:ext cx="7886700" cy="1325563"/>
          </a:xfrm>
        </p:spPr>
        <p:txBody>
          <a:bodyPr>
            <a:normAutofit/>
          </a:bodyPr>
          <a:lstStyle/>
          <a:p>
            <a:pPr algn="ctr"/>
            <a:r>
              <a:rPr lang="ru-RU" sz="5400" b="1" dirty="0" smtClean="0">
                <a:solidFill>
                  <a:srgbClr val="FF0000"/>
                </a:solidFill>
                <a:effectLst>
                  <a:outerShdw blurRad="38100" dist="38100" dir="2700000" algn="tl">
                    <a:srgbClr val="000000">
                      <a:alpha val="43137"/>
                    </a:srgbClr>
                  </a:outerShdw>
                </a:effectLst>
                <a:latin typeface="Arial Black" pitchFamily="34" charset="0"/>
              </a:rPr>
              <a:t>Северная Америка</a:t>
            </a:r>
            <a:r>
              <a:rPr lang="ru-RU" sz="5400" b="1" dirty="0" smtClean="0">
                <a:solidFill>
                  <a:srgbClr val="FFFF00"/>
                </a:solidFill>
                <a:latin typeface="Arial Black" pitchFamily="34" charset="0"/>
              </a:rPr>
              <a:t> </a:t>
            </a:r>
            <a:endParaRPr lang="ru-RU" sz="5400" b="1" dirty="0">
              <a:solidFill>
                <a:srgbClr val="FFFF00"/>
              </a:solidFill>
              <a:latin typeface="Arial Black" pitchFamily="34" charset="0"/>
            </a:endParaRPr>
          </a:p>
        </p:txBody>
      </p:sp>
      <p:sp>
        <p:nvSpPr>
          <p:cNvPr id="4" name="Прямоугольник 3"/>
          <p:cNvSpPr/>
          <p:nvPr/>
        </p:nvSpPr>
        <p:spPr>
          <a:xfrm>
            <a:off x="4688114" y="4100255"/>
            <a:ext cx="4455886" cy="2554545"/>
          </a:xfrm>
          <a:prstGeom prst="rect">
            <a:avLst/>
          </a:prstGeom>
          <a:solidFill>
            <a:srgbClr val="CCFFFF"/>
          </a:solidFill>
        </p:spPr>
        <p:txBody>
          <a:bodyPr wrap="square">
            <a:spAutoFit/>
          </a:bodyPr>
          <a:lstStyle/>
          <a:p>
            <a:r>
              <a:rPr lang="ru-RU" sz="3200" b="1" dirty="0" smtClean="0"/>
              <a:t>2. Это растение – юкка – называется  «индейским бананом». Как вы думаете, почему? </a:t>
            </a:r>
            <a:endParaRPr lang="ru-RU" sz="3200" b="1" dirty="0"/>
          </a:p>
        </p:txBody>
      </p:sp>
      <p:pic>
        <p:nvPicPr>
          <p:cNvPr id="88066" name="Picture 2" descr="Семена юкка ягодная банановая купить в Москве | Товары для дома и дачи |  Авито"/>
          <p:cNvPicPr>
            <a:picLocks noChangeAspect="1" noChangeArrowheads="1"/>
          </p:cNvPicPr>
          <p:nvPr/>
        </p:nvPicPr>
        <p:blipFill>
          <a:blip r:embed="rId3" cstate="print"/>
          <a:srcRect/>
          <a:stretch>
            <a:fillRect/>
          </a:stretch>
        </p:blipFill>
        <p:spPr bwMode="auto">
          <a:xfrm>
            <a:off x="0" y="1129847"/>
            <a:ext cx="4572000" cy="4572000"/>
          </a:xfrm>
          <a:prstGeom prst="rect">
            <a:avLst/>
          </a:prstGeom>
          <a:noFill/>
        </p:spPr>
      </p:pic>
      <p:pic>
        <p:nvPicPr>
          <p:cNvPr id="88067" name="Picture 3" descr="Семена юкка ягодная банановая"/>
          <p:cNvPicPr>
            <a:picLocks noChangeAspect="1" noChangeArrowheads="1"/>
          </p:cNvPicPr>
          <p:nvPr/>
        </p:nvPicPr>
        <p:blipFill>
          <a:blip r:embed="rId4" cstate="print"/>
          <a:srcRect/>
          <a:stretch>
            <a:fillRect/>
          </a:stretch>
        </p:blipFill>
        <p:spPr bwMode="auto">
          <a:xfrm>
            <a:off x="5384800" y="1175658"/>
            <a:ext cx="3621873" cy="283164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0"/>
            <a:ext cx="7886700" cy="1325563"/>
          </a:xfrm>
        </p:spPr>
        <p:txBody>
          <a:bodyPr>
            <a:normAutofit/>
          </a:bodyPr>
          <a:lstStyle/>
          <a:p>
            <a:pPr algn="ctr"/>
            <a:r>
              <a:rPr lang="ru-RU" sz="5400" b="1" dirty="0" smtClean="0">
                <a:solidFill>
                  <a:srgbClr val="FF0000"/>
                </a:solidFill>
                <a:effectLst>
                  <a:outerShdw blurRad="38100" dist="38100" dir="2700000" algn="tl">
                    <a:srgbClr val="000000">
                      <a:alpha val="43137"/>
                    </a:srgbClr>
                  </a:outerShdw>
                </a:effectLst>
                <a:latin typeface="Arial Black" pitchFamily="34" charset="0"/>
              </a:rPr>
              <a:t>Северная Америка</a:t>
            </a:r>
            <a:r>
              <a:rPr lang="ru-RU" sz="5400" b="1" dirty="0" smtClean="0">
                <a:solidFill>
                  <a:srgbClr val="FFFF00"/>
                </a:solidFill>
                <a:latin typeface="Arial Black" pitchFamily="34" charset="0"/>
              </a:rPr>
              <a:t> </a:t>
            </a:r>
            <a:endParaRPr lang="ru-RU" sz="5400" b="1" dirty="0">
              <a:solidFill>
                <a:srgbClr val="FFFF00"/>
              </a:solidFill>
              <a:latin typeface="Arial Black" pitchFamily="34" charset="0"/>
            </a:endParaRPr>
          </a:p>
        </p:txBody>
      </p:sp>
      <p:sp>
        <p:nvSpPr>
          <p:cNvPr id="4" name="Прямоугольник 3"/>
          <p:cNvSpPr/>
          <p:nvPr/>
        </p:nvSpPr>
        <p:spPr>
          <a:xfrm>
            <a:off x="290286" y="3838999"/>
            <a:ext cx="8853714" cy="2456057"/>
          </a:xfrm>
          <a:prstGeom prst="rect">
            <a:avLst/>
          </a:prstGeom>
          <a:solidFill>
            <a:srgbClr val="CCFFFF"/>
          </a:solidFill>
        </p:spPr>
        <p:txBody>
          <a:bodyPr wrap="square">
            <a:spAutoFit/>
          </a:bodyPr>
          <a:lstStyle/>
          <a:p>
            <a:pPr>
              <a:lnSpc>
                <a:spcPct val="80000"/>
              </a:lnSpc>
              <a:buFontTx/>
              <a:buNone/>
            </a:pPr>
            <a:r>
              <a:rPr lang="ru-RU" sz="3200" dirty="0" smtClean="0"/>
              <a:t>3. Это сумчатые животные. Все сумчатые живут в Австралии, но кое-кто живет в Северной Америке. Кто же это?</a:t>
            </a:r>
          </a:p>
          <a:p>
            <a:pPr indent="623888">
              <a:lnSpc>
                <a:spcPct val="80000"/>
              </a:lnSpc>
              <a:buFontTx/>
              <a:buNone/>
            </a:pPr>
            <a:r>
              <a:rPr lang="ru-RU" sz="3200" b="1" dirty="0" smtClean="0"/>
              <a:t>А) тасманийский дьявол</a:t>
            </a:r>
          </a:p>
          <a:p>
            <a:pPr indent="623888">
              <a:lnSpc>
                <a:spcPct val="80000"/>
              </a:lnSpc>
              <a:buFontTx/>
              <a:buNone/>
            </a:pPr>
            <a:r>
              <a:rPr lang="ru-RU" sz="3200" b="1" dirty="0" smtClean="0"/>
              <a:t>Б) кенгуру</a:t>
            </a:r>
          </a:p>
          <a:p>
            <a:pPr indent="623888">
              <a:lnSpc>
                <a:spcPct val="80000"/>
              </a:lnSpc>
              <a:buFontTx/>
              <a:buNone/>
            </a:pPr>
            <a:r>
              <a:rPr lang="ru-RU" sz="3200" b="1" dirty="0" smtClean="0"/>
              <a:t>В) опоссум</a:t>
            </a:r>
            <a:r>
              <a:rPr lang="ru-RU" sz="3200" dirty="0" smtClean="0"/>
              <a:t> </a:t>
            </a:r>
            <a:endParaRPr lang="ru-RU" sz="3200" b="1" dirty="0"/>
          </a:p>
        </p:txBody>
      </p:sp>
      <p:pic>
        <p:nvPicPr>
          <p:cNvPr id="7" name="Picture 6" descr="кенгуру"/>
          <p:cNvPicPr>
            <a:picLocks noChangeAspect="1" noChangeArrowheads="1"/>
          </p:cNvPicPr>
          <p:nvPr/>
        </p:nvPicPr>
        <p:blipFill>
          <a:blip r:embed="rId3" cstate="print"/>
          <a:srcRect/>
          <a:stretch>
            <a:fillRect/>
          </a:stretch>
        </p:blipFill>
        <p:spPr bwMode="auto">
          <a:xfrm>
            <a:off x="2801257" y="1096899"/>
            <a:ext cx="3846286" cy="2618758"/>
          </a:xfrm>
          <a:prstGeom prst="rect">
            <a:avLst/>
          </a:prstGeom>
          <a:noFill/>
        </p:spPr>
      </p:pic>
      <p:pic>
        <p:nvPicPr>
          <p:cNvPr id="8" name="Picture 7" descr="тасм дьявол"/>
          <p:cNvPicPr>
            <a:picLocks noChangeAspect="1" noChangeArrowheads="1"/>
          </p:cNvPicPr>
          <p:nvPr/>
        </p:nvPicPr>
        <p:blipFill>
          <a:blip r:embed="rId4" cstate="print"/>
          <a:srcRect l="21606" r="6373"/>
          <a:stretch>
            <a:fillRect/>
          </a:stretch>
        </p:blipFill>
        <p:spPr bwMode="auto">
          <a:xfrm>
            <a:off x="0" y="1089642"/>
            <a:ext cx="2815771" cy="2608061"/>
          </a:xfrm>
          <a:prstGeom prst="rect">
            <a:avLst/>
          </a:prstGeom>
          <a:noFill/>
        </p:spPr>
      </p:pic>
      <p:pic>
        <p:nvPicPr>
          <p:cNvPr id="6" name="Picture 5" descr="опоссум"/>
          <p:cNvPicPr>
            <a:picLocks noChangeAspect="1" noChangeArrowheads="1"/>
          </p:cNvPicPr>
          <p:nvPr/>
        </p:nvPicPr>
        <p:blipFill>
          <a:blip r:embed="rId5" cstate="print"/>
          <a:srcRect/>
          <a:stretch>
            <a:fillRect/>
          </a:stretch>
        </p:blipFill>
        <p:spPr bwMode="auto">
          <a:xfrm>
            <a:off x="6308256" y="1107785"/>
            <a:ext cx="2835744" cy="260787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78971"/>
            <a:ext cx="3701143" cy="2032000"/>
          </a:xfrm>
        </p:spPr>
        <p:txBody>
          <a:bodyPr>
            <a:normAutofit/>
          </a:bodyPr>
          <a:lstStyle/>
          <a:p>
            <a:pPr algn="ctr"/>
            <a:r>
              <a:rPr lang="ru-RU" sz="5400" b="1" dirty="0" smtClean="0">
                <a:solidFill>
                  <a:srgbClr val="FF0000"/>
                </a:solidFill>
                <a:effectLst>
                  <a:outerShdw blurRad="38100" dist="38100" dir="2700000" algn="tl">
                    <a:srgbClr val="000000">
                      <a:alpha val="43137"/>
                    </a:srgbClr>
                  </a:outerShdw>
                </a:effectLst>
                <a:latin typeface="Arial Black" pitchFamily="34" charset="0"/>
              </a:rPr>
              <a:t>Южная Америка</a:t>
            </a:r>
            <a:r>
              <a:rPr lang="ru-RU" sz="5400" b="1" dirty="0" smtClean="0">
                <a:solidFill>
                  <a:srgbClr val="FFFF00"/>
                </a:solidFill>
                <a:latin typeface="Arial Black" pitchFamily="34" charset="0"/>
              </a:rPr>
              <a:t> </a:t>
            </a:r>
            <a:endParaRPr lang="ru-RU" sz="5400" b="1" dirty="0">
              <a:solidFill>
                <a:srgbClr val="FFFF00"/>
              </a:solidFill>
              <a:latin typeface="Arial Black" pitchFamily="34" charset="0"/>
            </a:endParaRPr>
          </a:p>
        </p:txBody>
      </p:sp>
      <p:sp>
        <p:nvSpPr>
          <p:cNvPr id="4" name="Прямоугольник 3"/>
          <p:cNvSpPr/>
          <p:nvPr/>
        </p:nvSpPr>
        <p:spPr>
          <a:xfrm>
            <a:off x="0" y="4103384"/>
            <a:ext cx="9144000" cy="2062103"/>
          </a:xfrm>
          <a:prstGeom prst="rect">
            <a:avLst/>
          </a:prstGeom>
          <a:solidFill>
            <a:srgbClr val="CCFFFF"/>
          </a:solidFill>
        </p:spPr>
        <p:txBody>
          <a:bodyPr wrap="square">
            <a:spAutoFit/>
          </a:bodyPr>
          <a:lstStyle/>
          <a:p>
            <a:r>
              <a:rPr lang="ru-RU" sz="3200" dirty="0" smtClean="0"/>
              <a:t>1. Здесь изображен острорылый крокодил. При ловле добычи крокодилы совершают короткие быстрые броски. </a:t>
            </a:r>
            <a:r>
              <a:rPr lang="ru-RU" sz="3200" b="1" dirty="0" smtClean="0"/>
              <a:t>Какую часть тела используют крокодилы, чтобы набрать скорость? </a:t>
            </a:r>
            <a:endParaRPr lang="ru-RU" sz="3200" b="1" dirty="0"/>
          </a:p>
        </p:txBody>
      </p:sp>
      <p:pic>
        <p:nvPicPr>
          <p:cNvPr id="89090" name="Picture 2" descr="Яйца крокодилов Саркисяна поставили в тупик Комитет госдоходов Армении |  Вестник Кавказа"/>
          <p:cNvPicPr>
            <a:picLocks noChangeAspect="1" noChangeArrowheads="1"/>
          </p:cNvPicPr>
          <p:nvPr/>
        </p:nvPicPr>
        <p:blipFill>
          <a:blip r:embed="rId3" cstate="print"/>
          <a:srcRect/>
          <a:stretch>
            <a:fillRect/>
          </a:stretch>
        </p:blipFill>
        <p:spPr bwMode="auto">
          <a:xfrm>
            <a:off x="3676966" y="0"/>
            <a:ext cx="5467034" cy="4089627"/>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059543"/>
          </a:xfrm>
        </p:spPr>
        <p:txBody>
          <a:bodyPr>
            <a:normAutofit/>
          </a:bodyPr>
          <a:lstStyle/>
          <a:p>
            <a:pPr algn="ctr"/>
            <a:r>
              <a:rPr lang="ru-RU" sz="5400" b="1" dirty="0" smtClean="0">
                <a:solidFill>
                  <a:srgbClr val="FF0000"/>
                </a:solidFill>
                <a:effectLst>
                  <a:outerShdw blurRad="38100" dist="38100" dir="2700000" algn="tl">
                    <a:srgbClr val="000000">
                      <a:alpha val="43137"/>
                    </a:srgbClr>
                  </a:outerShdw>
                </a:effectLst>
                <a:latin typeface="Arial Black" pitchFamily="34" charset="0"/>
              </a:rPr>
              <a:t>Южная Америка</a:t>
            </a:r>
            <a:r>
              <a:rPr lang="ru-RU" sz="5400" b="1" dirty="0" smtClean="0">
                <a:solidFill>
                  <a:srgbClr val="FFFF00"/>
                </a:solidFill>
                <a:latin typeface="Arial Black" pitchFamily="34" charset="0"/>
              </a:rPr>
              <a:t> </a:t>
            </a:r>
            <a:endParaRPr lang="ru-RU" sz="5400" b="1" dirty="0">
              <a:solidFill>
                <a:srgbClr val="FFFF00"/>
              </a:solidFill>
              <a:latin typeface="Arial Black" pitchFamily="34" charset="0"/>
            </a:endParaRPr>
          </a:p>
        </p:txBody>
      </p:sp>
      <p:sp>
        <p:nvSpPr>
          <p:cNvPr id="4" name="Прямоугольник 3"/>
          <p:cNvSpPr/>
          <p:nvPr/>
        </p:nvSpPr>
        <p:spPr>
          <a:xfrm>
            <a:off x="0" y="968298"/>
            <a:ext cx="9144000" cy="1569660"/>
          </a:xfrm>
          <a:prstGeom prst="rect">
            <a:avLst/>
          </a:prstGeom>
          <a:solidFill>
            <a:srgbClr val="CCFFFF"/>
          </a:solidFill>
        </p:spPr>
        <p:txBody>
          <a:bodyPr wrap="square">
            <a:spAutoFit/>
          </a:bodyPr>
          <a:lstStyle/>
          <a:p>
            <a:r>
              <a:rPr lang="ru-RU" sz="3200" dirty="0" smtClean="0"/>
              <a:t>2. В Амазонке живет много удивительных существ. </a:t>
            </a:r>
            <a:r>
              <a:rPr lang="ru-RU" sz="3200" b="1" dirty="0" smtClean="0"/>
              <a:t>Определите, к какому классу относится этот розовый дельфин.</a:t>
            </a:r>
            <a:endParaRPr lang="ru-RU" sz="3200" b="1" dirty="0"/>
          </a:p>
        </p:txBody>
      </p:sp>
      <p:pic>
        <p:nvPicPr>
          <p:cNvPr id="102402" name="Picture 2" descr="Речнеы дельфины: виды, фото, описание"/>
          <p:cNvPicPr>
            <a:picLocks noChangeAspect="1" noChangeArrowheads="1"/>
          </p:cNvPicPr>
          <p:nvPr/>
        </p:nvPicPr>
        <p:blipFill>
          <a:blip r:embed="rId3" cstate="print"/>
          <a:srcRect/>
          <a:stretch>
            <a:fillRect/>
          </a:stretch>
        </p:blipFill>
        <p:spPr bwMode="auto">
          <a:xfrm>
            <a:off x="0" y="2530929"/>
            <a:ext cx="6923314" cy="432707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5736" y="1"/>
            <a:ext cx="7886700" cy="1030514"/>
          </a:xfrm>
        </p:spPr>
        <p:txBody>
          <a:bodyPr>
            <a:normAutofit/>
          </a:bodyPr>
          <a:lstStyle/>
          <a:p>
            <a:pPr algn="ctr"/>
            <a:r>
              <a:rPr lang="ru-RU" sz="6000" b="1" dirty="0" smtClean="0">
                <a:solidFill>
                  <a:srgbClr val="00FF00"/>
                </a:solidFill>
                <a:effectLst>
                  <a:outerShdw blurRad="38100" dist="38100" dir="2700000" algn="tl">
                    <a:srgbClr val="000000">
                      <a:alpha val="43137"/>
                    </a:srgbClr>
                  </a:outerShdw>
                </a:effectLst>
                <a:latin typeface="Arial Black" pitchFamily="34" charset="0"/>
              </a:rPr>
              <a:t>Австралия</a:t>
            </a:r>
            <a:endParaRPr lang="ru-RU" sz="6000" b="1" dirty="0">
              <a:solidFill>
                <a:srgbClr val="00FF00"/>
              </a:solidFill>
              <a:latin typeface="Arial Black" pitchFamily="34" charset="0"/>
            </a:endParaRPr>
          </a:p>
        </p:txBody>
      </p:sp>
      <p:sp>
        <p:nvSpPr>
          <p:cNvPr id="4" name="Прямоугольник 3"/>
          <p:cNvSpPr/>
          <p:nvPr/>
        </p:nvSpPr>
        <p:spPr>
          <a:xfrm>
            <a:off x="0" y="856357"/>
            <a:ext cx="9144000" cy="2062103"/>
          </a:xfrm>
          <a:prstGeom prst="rect">
            <a:avLst/>
          </a:prstGeom>
          <a:solidFill>
            <a:srgbClr val="CCFFFF"/>
          </a:solidFill>
        </p:spPr>
        <p:txBody>
          <a:bodyPr wrap="square">
            <a:spAutoFit/>
          </a:bodyPr>
          <a:lstStyle/>
          <a:p>
            <a:r>
              <a:rPr lang="ru-RU" sz="3200" dirty="0" smtClean="0"/>
              <a:t>1. Лирохвосты, или птицы-лиры, ведут наземный образ жизни. Они очень пугливы и осторожны. Однако, имеют превосходную способность имитировать природные и искусственные звуки. </a:t>
            </a:r>
            <a:endParaRPr lang="ru-RU" sz="3200" dirty="0"/>
          </a:p>
        </p:txBody>
      </p:sp>
      <p:pic>
        <p:nvPicPr>
          <p:cNvPr id="86020" name="Picture 4" descr="Танец лирохвоста • Алёна Шурпицкая • Научная картинка дня на «Элементах» •  Орнитология"/>
          <p:cNvPicPr>
            <a:picLocks noChangeAspect="1" noChangeArrowheads="1"/>
          </p:cNvPicPr>
          <p:nvPr/>
        </p:nvPicPr>
        <p:blipFill>
          <a:blip r:embed="rId3" cstate="print"/>
          <a:srcRect/>
          <a:stretch>
            <a:fillRect/>
          </a:stretch>
        </p:blipFill>
        <p:spPr bwMode="auto">
          <a:xfrm>
            <a:off x="3259018" y="2931886"/>
            <a:ext cx="5884982" cy="3926113"/>
          </a:xfrm>
          <a:prstGeom prst="rect">
            <a:avLst/>
          </a:prstGeom>
          <a:noFill/>
        </p:spPr>
      </p:pic>
      <p:sp>
        <p:nvSpPr>
          <p:cNvPr id="7" name="Прямоугольник 6"/>
          <p:cNvSpPr/>
          <p:nvPr/>
        </p:nvSpPr>
        <p:spPr>
          <a:xfrm>
            <a:off x="0" y="4252463"/>
            <a:ext cx="3251200" cy="2062103"/>
          </a:xfrm>
          <a:prstGeom prst="rect">
            <a:avLst/>
          </a:prstGeom>
          <a:solidFill>
            <a:schemeClr val="bg1"/>
          </a:solidFill>
        </p:spPr>
        <p:txBody>
          <a:bodyPr wrap="square">
            <a:spAutoFit/>
          </a:bodyPr>
          <a:lstStyle/>
          <a:p>
            <a:r>
              <a:rPr lang="ru-RU" sz="3200" b="1" dirty="0" smtClean="0"/>
              <a:t>Зачем же они привлекают к себе внимание таким пением?</a:t>
            </a:r>
            <a:endParaRPr lang="ru-RU"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5736" y="1"/>
            <a:ext cx="7886700" cy="1030514"/>
          </a:xfrm>
        </p:spPr>
        <p:txBody>
          <a:bodyPr>
            <a:normAutofit/>
          </a:bodyPr>
          <a:lstStyle/>
          <a:p>
            <a:pPr algn="ctr"/>
            <a:r>
              <a:rPr lang="ru-RU" sz="6000" b="1" dirty="0" smtClean="0">
                <a:solidFill>
                  <a:srgbClr val="00FF00"/>
                </a:solidFill>
                <a:effectLst>
                  <a:outerShdw blurRad="38100" dist="38100" dir="2700000" algn="tl">
                    <a:srgbClr val="000000">
                      <a:alpha val="43137"/>
                    </a:srgbClr>
                  </a:outerShdw>
                </a:effectLst>
                <a:latin typeface="Arial Black" pitchFamily="34" charset="0"/>
              </a:rPr>
              <a:t>Австралия</a:t>
            </a:r>
            <a:endParaRPr lang="ru-RU" sz="6000" b="1" dirty="0">
              <a:solidFill>
                <a:srgbClr val="00FF00"/>
              </a:solidFill>
              <a:latin typeface="Arial Black" pitchFamily="34" charset="0"/>
            </a:endParaRPr>
          </a:p>
        </p:txBody>
      </p:sp>
      <p:sp>
        <p:nvSpPr>
          <p:cNvPr id="4" name="Прямоугольник 3"/>
          <p:cNvSpPr/>
          <p:nvPr/>
        </p:nvSpPr>
        <p:spPr>
          <a:xfrm>
            <a:off x="0" y="856357"/>
            <a:ext cx="9144000" cy="3108543"/>
          </a:xfrm>
          <a:prstGeom prst="rect">
            <a:avLst/>
          </a:prstGeom>
          <a:solidFill>
            <a:srgbClr val="CCFFFF"/>
          </a:solidFill>
        </p:spPr>
        <p:txBody>
          <a:bodyPr wrap="square">
            <a:spAutoFit/>
          </a:bodyPr>
          <a:lstStyle/>
          <a:p>
            <a:r>
              <a:rPr lang="ru-RU" sz="2800" dirty="0" smtClean="0"/>
              <a:t>2. </a:t>
            </a:r>
            <a:r>
              <a:rPr lang="ru-RU" sz="2800" dirty="0" err="1" smtClean="0"/>
              <a:t>Намбат</a:t>
            </a:r>
            <a:r>
              <a:rPr lang="ru-RU" sz="2800" dirty="0" smtClean="0"/>
              <a:t> — одно из самых красивых сумчатых</a:t>
            </a:r>
          </a:p>
          <a:p>
            <a:r>
              <a:rPr lang="ru-RU" sz="2800" dirty="0" smtClean="0"/>
              <a:t>Австралии. Питается он термитами, реже муравьями. </a:t>
            </a:r>
          </a:p>
          <a:p>
            <a:r>
              <a:rPr lang="ru-RU" sz="2800" dirty="0" err="1" smtClean="0"/>
              <a:t>Намбат</a:t>
            </a:r>
            <a:r>
              <a:rPr lang="ru-RU" sz="2800" dirty="0" smtClean="0"/>
              <a:t> разыскивает пищу с помощью своего острого обоняния. Когтями передних лап он раскапывает почву или разламывает гнилую древесину, затем липким языком ловит термитов. Добычу </a:t>
            </a:r>
            <a:r>
              <a:rPr lang="ru-RU" sz="2800" dirty="0" err="1" smtClean="0"/>
              <a:t>намбат</a:t>
            </a:r>
            <a:r>
              <a:rPr lang="ru-RU" sz="2800" dirty="0" smtClean="0"/>
              <a:t> глотает целиком или чуть разжевав хитиновые оболочки</a:t>
            </a:r>
            <a:endParaRPr lang="ru-RU" sz="2800" dirty="0"/>
          </a:p>
        </p:txBody>
      </p:sp>
      <p:sp>
        <p:nvSpPr>
          <p:cNvPr id="7" name="Прямоугольник 6"/>
          <p:cNvSpPr/>
          <p:nvPr/>
        </p:nvSpPr>
        <p:spPr>
          <a:xfrm>
            <a:off x="522514" y="4354287"/>
            <a:ext cx="3860800" cy="1569660"/>
          </a:xfrm>
          <a:prstGeom prst="rect">
            <a:avLst/>
          </a:prstGeom>
          <a:solidFill>
            <a:schemeClr val="bg1"/>
          </a:solidFill>
        </p:spPr>
        <p:txBody>
          <a:bodyPr wrap="square">
            <a:spAutoFit/>
          </a:bodyPr>
          <a:lstStyle/>
          <a:p>
            <a:r>
              <a:rPr lang="ru-RU" sz="3200" b="1" dirty="0" smtClean="0"/>
              <a:t>Какое второе название имеет это животное?</a:t>
            </a:r>
            <a:endParaRPr lang="ru-RU" sz="3200" dirty="0"/>
          </a:p>
        </p:txBody>
      </p:sp>
      <p:pic>
        <p:nvPicPr>
          <p:cNvPr id="103426" name="Picture 2" descr="nambat"/>
          <p:cNvPicPr>
            <a:picLocks noChangeAspect="1" noChangeArrowheads="1"/>
          </p:cNvPicPr>
          <p:nvPr/>
        </p:nvPicPr>
        <p:blipFill>
          <a:blip r:embed="rId3" cstate="print"/>
          <a:srcRect/>
          <a:stretch>
            <a:fillRect/>
          </a:stretch>
        </p:blipFill>
        <p:spPr bwMode="auto">
          <a:xfrm>
            <a:off x="4702628" y="3926694"/>
            <a:ext cx="4441371" cy="293130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31" y="0"/>
            <a:ext cx="9139938" cy="6858000"/>
          </a:xfrm>
          <a:prstGeom prst="rect">
            <a:avLst/>
          </a:prstGeom>
        </p:spPr>
      </p:pic>
      <p:sp>
        <p:nvSpPr>
          <p:cNvPr id="4" name="Прямоугольник 3"/>
          <p:cNvSpPr/>
          <p:nvPr/>
        </p:nvSpPr>
        <p:spPr>
          <a:xfrm>
            <a:off x="1351824" y="1383252"/>
            <a:ext cx="6726329" cy="1938992"/>
          </a:xfrm>
          <a:prstGeom prst="rect">
            <a:avLst/>
          </a:prstGeom>
          <a:effectLst/>
        </p:spPr>
        <p:txBody>
          <a:bodyPr wrap="none">
            <a:spAutoFit/>
          </a:bodyPr>
          <a:lstStyle/>
          <a:p>
            <a:pPr algn="ctr"/>
            <a:r>
              <a:rPr lang="ru-RU" sz="6000" b="1" dirty="0" smtClean="0">
                <a:ln w="0"/>
                <a:solidFill>
                  <a:srgbClr val="FFFF00"/>
                </a:solidFill>
                <a:effectLst>
                  <a:outerShdw blurRad="38100" dist="25400" dir="5400000" algn="ctr" rotWithShape="0">
                    <a:srgbClr val="6E747A">
                      <a:alpha val="43000"/>
                    </a:srgbClr>
                  </a:outerShdw>
                </a:effectLst>
                <a:ea typeface="Tahoma" panose="020B0604030504040204" pitchFamily="34" charset="0"/>
                <a:cs typeface="Tahoma" panose="020B0604030504040204" pitchFamily="34" charset="0"/>
              </a:rPr>
              <a:t>Жизнь организмов </a:t>
            </a:r>
          </a:p>
          <a:p>
            <a:pPr algn="ctr"/>
            <a:r>
              <a:rPr lang="ru-RU" sz="6000" b="1" dirty="0" smtClean="0">
                <a:ln w="0"/>
                <a:solidFill>
                  <a:srgbClr val="FFFF00"/>
                </a:solidFill>
                <a:effectLst>
                  <a:outerShdw blurRad="38100" dist="25400" dir="5400000" algn="ctr" rotWithShape="0">
                    <a:srgbClr val="6E747A">
                      <a:alpha val="43000"/>
                    </a:srgbClr>
                  </a:outerShdw>
                </a:effectLst>
                <a:ea typeface="Tahoma" panose="020B0604030504040204" pitchFamily="34" charset="0"/>
                <a:cs typeface="Tahoma" panose="020B0604030504040204" pitchFamily="34" charset="0"/>
              </a:rPr>
              <a:t>в морях и океанах</a:t>
            </a:r>
            <a:endParaRPr lang="ru-RU" sz="6000" b="1" dirty="0">
              <a:ln w="0"/>
              <a:solidFill>
                <a:srgbClr val="FFFF00"/>
              </a:solidFill>
              <a:effectLst>
                <a:outerShdw blurRad="38100" dist="25400" dir="5400000" algn="ctr" rotWithShape="0">
                  <a:srgbClr val="6E747A">
                    <a:alpha val="43000"/>
                  </a:srgbClr>
                </a:outerShdw>
              </a:effectLst>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25526660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31" y="0"/>
            <a:ext cx="9139938" cy="6858000"/>
          </a:xfrm>
          <a:prstGeom prst="rect">
            <a:avLst/>
          </a:prstGeom>
        </p:spPr>
      </p:pic>
      <p:sp>
        <p:nvSpPr>
          <p:cNvPr id="6" name="Прямоугольник 5"/>
          <p:cNvSpPr/>
          <p:nvPr/>
        </p:nvSpPr>
        <p:spPr>
          <a:xfrm>
            <a:off x="246742" y="877663"/>
            <a:ext cx="4122057" cy="2062103"/>
          </a:xfrm>
          <a:prstGeom prst="rect">
            <a:avLst/>
          </a:prstGeom>
          <a:solidFill>
            <a:srgbClr val="CCFFFF"/>
          </a:solidFill>
        </p:spPr>
        <p:txBody>
          <a:bodyPr wrap="square">
            <a:spAutoFit/>
          </a:bodyPr>
          <a:lstStyle/>
          <a:p>
            <a:r>
              <a:rPr lang="ru-RU" sz="3200" b="1" dirty="0" smtClean="0"/>
              <a:t>1. На каком рисунке </a:t>
            </a:r>
            <a:r>
              <a:rPr lang="ru-RU" sz="3200" b="1" dirty="0" smtClean="0"/>
              <a:t>обитатели морского </a:t>
            </a:r>
            <a:r>
              <a:rPr lang="ru-RU" sz="3200" b="1" dirty="0" smtClean="0"/>
              <a:t>мелководья?</a:t>
            </a:r>
          </a:p>
          <a:p>
            <a:r>
              <a:rPr lang="ru-RU" sz="3200" b="1" dirty="0" smtClean="0"/>
              <a:t>Назовите их.             </a:t>
            </a:r>
            <a:endParaRPr lang="ru-RU" sz="3200" b="1" dirty="0"/>
          </a:p>
        </p:txBody>
      </p:sp>
      <p:sp>
        <p:nvSpPr>
          <p:cNvPr id="5" name="Прямоугольник 4"/>
          <p:cNvSpPr/>
          <p:nvPr/>
        </p:nvSpPr>
        <p:spPr>
          <a:xfrm>
            <a:off x="264152" y="210847"/>
            <a:ext cx="4090133" cy="523220"/>
          </a:xfrm>
          <a:prstGeom prst="rect">
            <a:avLst/>
          </a:prstGeom>
        </p:spPr>
        <p:txBody>
          <a:bodyPr wrap="square">
            <a:spAutoFit/>
          </a:bodyPr>
          <a:lstStyle/>
          <a:p>
            <a:r>
              <a:rPr lang="ru-RU" sz="2800" b="1" dirty="0" smtClean="0"/>
              <a:t>Обитатели мелководья</a:t>
            </a:r>
            <a:endParaRPr lang="ru-RU" sz="2800" b="1" dirty="0"/>
          </a:p>
        </p:txBody>
      </p:sp>
      <p:pic>
        <p:nvPicPr>
          <p:cNvPr id="7" name="Рисунок 6" descr="C:\Users\Евгения\Documents\логиклайк\водро.jpg"/>
          <p:cNvPicPr/>
          <p:nvPr/>
        </p:nvPicPr>
        <p:blipFill>
          <a:blip r:embed="rId3" cstate="print"/>
          <a:srcRect/>
          <a:stretch>
            <a:fillRect/>
          </a:stretch>
        </p:blipFill>
        <p:spPr bwMode="auto">
          <a:xfrm>
            <a:off x="5268686" y="273730"/>
            <a:ext cx="3651023" cy="2817813"/>
          </a:xfrm>
          <a:prstGeom prst="rect">
            <a:avLst/>
          </a:prstGeom>
          <a:noFill/>
          <a:ln w="9525">
            <a:noFill/>
            <a:miter lim="800000"/>
            <a:headEnd/>
            <a:tailEnd/>
          </a:ln>
        </p:spPr>
      </p:pic>
      <p:pic>
        <p:nvPicPr>
          <p:cNvPr id="8" name="Рисунок 7" descr="C:\Users\Евгения\Documents\логиклайк\п.jpg"/>
          <p:cNvPicPr/>
          <p:nvPr/>
        </p:nvPicPr>
        <p:blipFill>
          <a:blip r:embed="rId4" cstate="print"/>
          <a:srcRect/>
          <a:stretch>
            <a:fillRect/>
          </a:stretch>
        </p:blipFill>
        <p:spPr bwMode="auto">
          <a:xfrm>
            <a:off x="307067" y="3851048"/>
            <a:ext cx="3902075" cy="2419123"/>
          </a:xfrm>
          <a:prstGeom prst="rect">
            <a:avLst/>
          </a:prstGeom>
          <a:noFill/>
          <a:ln w="9525">
            <a:noFill/>
            <a:miter lim="800000"/>
            <a:headEnd/>
            <a:tailEnd/>
          </a:ln>
        </p:spPr>
      </p:pic>
      <p:pic>
        <p:nvPicPr>
          <p:cNvPr id="9" name="Рисунок 8" descr="C:\Users\Евгения\Documents\логиклайк\н.jpg"/>
          <p:cNvPicPr/>
          <p:nvPr/>
        </p:nvPicPr>
        <p:blipFill>
          <a:blip r:embed="rId5" cstate="print"/>
          <a:srcRect/>
          <a:stretch>
            <a:fillRect/>
          </a:stretch>
        </p:blipFill>
        <p:spPr bwMode="auto">
          <a:xfrm>
            <a:off x="4921477" y="3636679"/>
            <a:ext cx="3424237" cy="2604464"/>
          </a:xfrm>
          <a:prstGeom prst="rect">
            <a:avLst/>
          </a:prstGeom>
          <a:noFill/>
          <a:ln w="9525">
            <a:noFill/>
            <a:miter lim="800000"/>
            <a:headEnd/>
            <a:tailEnd/>
          </a:ln>
        </p:spPr>
      </p:pic>
      <p:sp>
        <p:nvSpPr>
          <p:cNvPr id="10" name="TextBox 9"/>
          <p:cNvSpPr txBox="1"/>
          <p:nvPr/>
        </p:nvSpPr>
        <p:spPr>
          <a:xfrm>
            <a:off x="5283200" y="420914"/>
            <a:ext cx="435429" cy="646331"/>
          </a:xfrm>
          <a:prstGeom prst="rect">
            <a:avLst/>
          </a:prstGeom>
          <a:solidFill>
            <a:srgbClr val="CCFFFF"/>
          </a:solidFill>
        </p:spPr>
        <p:txBody>
          <a:bodyPr wrap="square" rtlCol="0">
            <a:spAutoFit/>
          </a:bodyPr>
          <a:lstStyle/>
          <a:p>
            <a:r>
              <a:rPr lang="ru-RU" sz="3600" b="1" dirty="0" smtClean="0"/>
              <a:t>1</a:t>
            </a:r>
            <a:endParaRPr lang="ru-RU" sz="3600" b="1" dirty="0"/>
          </a:p>
        </p:txBody>
      </p:sp>
      <p:sp>
        <p:nvSpPr>
          <p:cNvPr id="11" name="TextBox 10"/>
          <p:cNvSpPr txBox="1"/>
          <p:nvPr/>
        </p:nvSpPr>
        <p:spPr>
          <a:xfrm>
            <a:off x="703943" y="3897085"/>
            <a:ext cx="435429" cy="646331"/>
          </a:xfrm>
          <a:prstGeom prst="rect">
            <a:avLst/>
          </a:prstGeom>
          <a:solidFill>
            <a:srgbClr val="CCFFFF"/>
          </a:solidFill>
        </p:spPr>
        <p:txBody>
          <a:bodyPr wrap="square" rtlCol="0">
            <a:spAutoFit/>
          </a:bodyPr>
          <a:lstStyle/>
          <a:p>
            <a:r>
              <a:rPr lang="ru-RU" sz="3600" b="1" dirty="0" smtClean="0"/>
              <a:t>2</a:t>
            </a:r>
            <a:endParaRPr lang="ru-RU" sz="3600" b="1" dirty="0"/>
          </a:p>
        </p:txBody>
      </p:sp>
      <p:sp>
        <p:nvSpPr>
          <p:cNvPr id="12" name="TextBox 11"/>
          <p:cNvSpPr txBox="1"/>
          <p:nvPr/>
        </p:nvSpPr>
        <p:spPr>
          <a:xfrm>
            <a:off x="7772400" y="5435599"/>
            <a:ext cx="435429" cy="646331"/>
          </a:xfrm>
          <a:prstGeom prst="rect">
            <a:avLst/>
          </a:prstGeom>
          <a:solidFill>
            <a:srgbClr val="CCFFFF"/>
          </a:solidFill>
        </p:spPr>
        <p:txBody>
          <a:bodyPr wrap="square" rtlCol="0">
            <a:spAutoFit/>
          </a:bodyPr>
          <a:lstStyle/>
          <a:p>
            <a:r>
              <a:rPr lang="ru-RU" sz="3600" b="1" dirty="0" smtClean="0"/>
              <a:t>3</a:t>
            </a:r>
            <a:endParaRPr lang="ru-RU" sz="3600" b="1" dirty="0"/>
          </a:p>
        </p:txBody>
      </p:sp>
    </p:spTree>
    <p:extLst>
      <p:ext uri="{BB962C8B-B14F-4D97-AF65-F5344CB8AC3E}">
        <p14:creationId xmlns="" xmlns:p14="http://schemas.microsoft.com/office/powerpoint/2010/main" val="2333666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Тропические леса"/>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Прямоугольник 3"/>
          <p:cNvSpPr/>
          <p:nvPr/>
        </p:nvSpPr>
        <p:spPr>
          <a:xfrm>
            <a:off x="992022" y="3168509"/>
            <a:ext cx="7329827" cy="1938992"/>
          </a:xfrm>
          <a:prstGeom prst="rect">
            <a:avLst/>
          </a:prstGeom>
          <a:effectLst/>
        </p:spPr>
        <p:txBody>
          <a:bodyPr wrap="none">
            <a:spAutoFit/>
          </a:bodyPr>
          <a:lstStyle/>
          <a:p>
            <a:pPr algn="ctr"/>
            <a:r>
              <a:rPr lang="ru-RU" sz="6000" b="1" dirty="0" smtClean="0">
                <a:ln w="0"/>
                <a:solidFill>
                  <a:srgbClr val="FFFF00"/>
                </a:solidFill>
                <a:effectLst>
                  <a:outerShdw blurRad="38100" dist="25400" dir="5400000" algn="ctr" rotWithShape="0">
                    <a:srgbClr val="6E747A">
                      <a:alpha val="43000"/>
                    </a:srgbClr>
                  </a:outerShdw>
                </a:effectLst>
                <a:ea typeface="Tahoma" panose="020B0604030504040204" pitchFamily="34" charset="0"/>
                <a:cs typeface="Tahoma" panose="020B0604030504040204" pitchFamily="34" charset="0"/>
              </a:rPr>
              <a:t>Жизнь </a:t>
            </a:r>
          </a:p>
          <a:p>
            <a:pPr algn="ctr"/>
            <a:r>
              <a:rPr lang="ru-RU" sz="6000" b="1" dirty="0" smtClean="0">
                <a:ln w="0"/>
                <a:solidFill>
                  <a:srgbClr val="FFFF00"/>
                </a:solidFill>
                <a:effectLst>
                  <a:outerShdw blurRad="38100" dist="25400" dir="5400000" algn="ctr" rotWithShape="0">
                    <a:srgbClr val="6E747A">
                      <a:alpha val="43000"/>
                    </a:srgbClr>
                  </a:outerShdw>
                </a:effectLst>
                <a:ea typeface="Tahoma" panose="020B0604030504040204" pitchFamily="34" charset="0"/>
                <a:cs typeface="Tahoma" panose="020B0604030504040204" pitchFamily="34" charset="0"/>
              </a:rPr>
              <a:t>на разных материках</a:t>
            </a:r>
            <a:endParaRPr lang="ru-RU" sz="6000" b="1" dirty="0">
              <a:ln w="0"/>
              <a:solidFill>
                <a:srgbClr val="FFFF00"/>
              </a:solidFill>
              <a:effectLst>
                <a:outerShdw blurRad="38100" dist="25400" dir="5400000" algn="ctr" rotWithShape="0">
                  <a:srgbClr val="6E747A">
                    <a:alpha val="43000"/>
                  </a:srgbClr>
                </a:outerShdw>
              </a:effectLst>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25526660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31" y="0"/>
            <a:ext cx="9139938" cy="6858000"/>
          </a:xfrm>
          <a:prstGeom prst="rect">
            <a:avLst/>
          </a:prstGeom>
        </p:spPr>
      </p:pic>
      <p:sp>
        <p:nvSpPr>
          <p:cNvPr id="5" name="Прямоугольник 4"/>
          <p:cNvSpPr/>
          <p:nvPr/>
        </p:nvSpPr>
        <p:spPr>
          <a:xfrm>
            <a:off x="264152" y="210847"/>
            <a:ext cx="4090133" cy="523220"/>
          </a:xfrm>
          <a:prstGeom prst="rect">
            <a:avLst/>
          </a:prstGeom>
        </p:spPr>
        <p:txBody>
          <a:bodyPr wrap="square">
            <a:spAutoFit/>
          </a:bodyPr>
          <a:lstStyle/>
          <a:p>
            <a:r>
              <a:rPr lang="ru-RU" sz="2800" b="1" dirty="0" smtClean="0"/>
              <a:t>Обитатели мелководья</a:t>
            </a:r>
            <a:endParaRPr lang="ru-RU" sz="2800" b="1" dirty="0"/>
          </a:p>
        </p:txBody>
      </p:sp>
      <p:pic>
        <p:nvPicPr>
          <p:cNvPr id="8" name="Рисунок 7" descr="Картинки по запросу гимномурена зебра сливается"/>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0" y="3338286"/>
            <a:ext cx="5558971" cy="3519714"/>
          </a:xfrm>
          <a:prstGeom prst="rect">
            <a:avLst/>
          </a:prstGeom>
          <a:noFill/>
          <a:ln>
            <a:noFill/>
          </a:ln>
        </p:spPr>
      </p:pic>
      <p:sp>
        <p:nvSpPr>
          <p:cNvPr id="9" name="Прямоугольник 8"/>
          <p:cNvSpPr/>
          <p:nvPr/>
        </p:nvSpPr>
        <p:spPr>
          <a:xfrm>
            <a:off x="246742" y="761549"/>
            <a:ext cx="8897258" cy="3046988"/>
          </a:xfrm>
          <a:prstGeom prst="rect">
            <a:avLst/>
          </a:prstGeom>
          <a:solidFill>
            <a:srgbClr val="CCFFFF"/>
          </a:solidFill>
        </p:spPr>
        <p:txBody>
          <a:bodyPr wrap="square">
            <a:spAutoFit/>
          </a:bodyPr>
          <a:lstStyle/>
          <a:p>
            <a:r>
              <a:rPr lang="ru-RU" sz="3200" b="1" dirty="0" smtClean="0"/>
              <a:t>2. </a:t>
            </a:r>
            <a:r>
              <a:rPr lang="ru-RU" sz="3200" dirty="0" smtClean="0"/>
              <a:t>Она разлинована как </a:t>
            </a:r>
            <a:r>
              <a:rPr lang="ru-RU" sz="3200" b="1" dirty="0" smtClean="0"/>
              <a:t>африканская лошадка</a:t>
            </a:r>
            <a:r>
              <a:rPr lang="ru-RU" sz="3200" dirty="0" smtClean="0"/>
              <a:t>, у хищников от неё рябит в глазах. Не поймёшь, где у неё хвост, а где голова с </a:t>
            </a:r>
            <a:r>
              <a:rPr lang="ru-RU" sz="3200" b="1" dirty="0" smtClean="0"/>
              <a:t>зубастой пастью</a:t>
            </a:r>
            <a:r>
              <a:rPr lang="ru-RU" sz="3200" dirty="0" smtClean="0"/>
              <a:t>. Впрочем, она и сама </a:t>
            </a:r>
            <a:r>
              <a:rPr lang="ru-RU" sz="3200" b="1" dirty="0" smtClean="0"/>
              <a:t>опасный хищник</a:t>
            </a:r>
            <a:r>
              <a:rPr lang="ru-RU" sz="3200" dirty="0" smtClean="0"/>
              <a:t> – может подстерегать в засаде крабиков и рыбок. </a:t>
            </a:r>
          </a:p>
          <a:p>
            <a:r>
              <a:rPr lang="ru-RU" sz="3200" dirty="0" smtClean="0"/>
              <a:t>Так угадайте, кто же это?                                    </a:t>
            </a:r>
            <a:endParaRPr lang="ru-RU" sz="3200" b="1" dirty="0"/>
          </a:p>
        </p:txBody>
      </p:sp>
    </p:spTree>
    <p:extLst>
      <p:ext uri="{BB962C8B-B14F-4D97-AF65-F5344CB8AC3E}">
        <p14:creationId xmlns="" xmlns:p14="http://schemas.microsoft.com/office/powerpoint/2010/main" val="23336662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31" y="0"/>
            <a:ext cx="9139938" cy="6858000"/>
          </a:xfrm>
          <a:prstGeom prst="rect">
            <a:avLst/>
          </a:prstGeom>
        </p:spPr>
      </p:pic>
      <p:sp>
        <p:nvSpPr>
          <p:cNvPr id="3" name="Объект 2"/>
          <p:cNvSpPr>
            <a:spLocks noGrp="1"/>
          </p:cNvSpPr>
          <p:nvPr>
            <p:ph idx="1"/>
          </p:nvPr>
        </p:nvSpPr>
        <p:spPr>
          <a:xfrm>
            <a:off x="188686" y="174171"/>
            <a:ext cx="8955313" cy="3512458"/>
          </a:xfrm>
          <a:solidFill>
            <a:srgbClr val="CCFFFF"/>
          </a:solidFill>
        </p:spPr>
        <p:txBody>
          <a:bodyPr>
            <a:normAutofit fontScale="85000" lnSpcReduction="20000"/>
          </a:bodyPr>
          <a:lstStyle/>
          <a:p>
            <a:pPr marL="0" indent="0">
              <a:lnSpc>
                <a:spcPct val="120000"/>
              </a:lnSpc>
              <a:spcBef>
                <a:spcPts val="0"/>
              </a:spcBef>
              <a:buNone/>
            </a:pPr>
            <a:r>
              <a:rPr lang="ru-RU" sz="3300" b="1" dirty="0" smtClean="0"/>
              <a:t>3. </a:t>
            </a:r>
            <a:r>
              <a:rPr lang="ru-RU" sz="3300" dirty="0" smtClean="0"/>
              <a:t>Живет на коралловых рифах среди ядовитых актиний уникальная рыбка-клоун. Организм рыбки вырабатывает слизь, которая защищает ее от яда. Рыбка чистит актинию от остатков пищи и вентилирует воздух. Чудесный симбиоз. Живут рыбки стаями, но к своей актинии сородичей не подпускают. И если актиний мало, то разгорается настоящая война.  </a:t>
            </a:r>
            <a:r>
              <a:rPr lang="ru-RU" sz="3300" b="1" dirty="0" smtClean="0"/>
              <a:t>Почему у рыбки такой яркий окрас?                    </a:t>
            </a:r>
            <a:endParaRPr lang="ru-RU" sz="3200" b="1" dirty="0" smtClean="0"/>
          </a:p>
          <a:p>
            <a:endParaRPr lang="ru-RU" dirty="0"/>
          </a:p>
        </p:txBody>
      </p:sp>
      <p:pic>
        <p:nvPicPr>
          <p:cNvPr id="14" name="Рисунок 13"/>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804228" y="3323770"/>
            <a:ext cx="4339771" cy="3534229"/>
          </a:xfrm>
          <a:prstGeom prst="rect">
            <a:avLst/>
          </a:prstGeom>
          <a:noFill/>
        </p:spPr>
      </p:pic>
    </p:spTree>
    <p:extLst>
      <p:ext uri="{BB962C8B-B14F-4D97-AF65-F5344CB8AC3E}">
        <p14:creationId xmlns:p14="http://schemas.microsoft.com/office/powerpoint/2010/main" xmlns="" val="13118886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31" y="0"/>
            <a:ext cx="9139938" cy="6858000"/>
          </a:xfrm>
          <a:prstGeom prst="rect">
            <a:avLst/>
          </a:prstGeom>
        </p:spPr>
      </p:pic>
      <p:sp>
        <p:nvSpPr>
          <p:cNvPr id="6" name="Прямоугольник 5"/>
          <p:cNvSpPr/>
          <p:nvPr/>
        </p:nvSpPr>
        <p:spPr>
          <a:xfrm>
            <a:off x="246742" y="877663"/>
            <a:ext cx="8621487" cy="1077218"/>
          </a:xfrm>
          <a:prstGeom prst="rect">
            <a:avLst/>
          </a:prstGeom>
          <a:solidFill>
            <a:srgbClr val="CCFFFF"/>
          </a:solidFill>
        </p:spPr>
        <p:txBody>
          <a:bodyPr wrap="square">
            <a:spAutoFit/>
          </a:bodyPr>
          <a:lstStyle/>
          <a:p>
            <a:r>
              <a:rPr lang="ru-RU" sz="3200" b="1" dirty="0" smtClean="0"/>
              <a:t>1. Почему китовую акулу называют китовой?</a:t>
            </a:r>
          </a:p>
          <a:p>
            <a:pPr algn="r"/>
            <a:endParaRPr lang="ru-RU" sz="3200" b="1" dirty="0"/>
          </a:p>
        </p:txBody>
      </p:sp>
      <p:sp>
        <p:nvSpPr>
          <p:cNvPr id="5" name="Прямоугольник 4"/>
          <p:cNvSpPr/>
          <p:nvPr/>
        </p:nvSpPr>
        <p:spPr>
          <a:xfrm>
            <a:off x="174172" y="210847"/>
            <a:ext cx="4368800" cy="523220"/>
          </a:xfrm>
          <a:prstGeom prst="rect">
            <a:avLst/>
          </a:prstGeom>
        </p:spPr>
        <p:txBody>
          <a:bodyPr wrap="square">
            <a:spAutoFit/>
          </a:bodyPr>
          <a:lstStyle/>
          <a:p>
            <a:r>
              <a:rPr lang="ru-RU" sz="2800" b="1" dirty="0" smtClean="0"/>
              <a:t>Обитатели открытой воды</a:t>
            </a:r>
            <a:endParaRPr lang="ru-RU" sz="2800" b="1" dirty="0"/>
          </a:p>
        </p:txBody>
      </p:sp>
      <p:pic>
        <p:nvPicPr>
          <p:cNvPr id="1026" name="Picture 2"/>
          <p:cNvPicPr>
            <a:picLocks noChangeAspect="1" noChangeArrowheads="1"/>
          </p:cNvPicPr>
          <p:nvPr/>
        </p:nvPicPr>
        <p:blipFill>
          <a:blip r:embed="rId3" cstate="print"/>
          <a:srcRect/>
          <a:stretch>
            <a:fillRect/>
          </a:stretch>
        </p:blipFill>
        <p:spPr bwMode="auto">
          <a:xfrm>
            <a:off x="1277258" y="2013858"/>
            <a:ext cx="6458857" cy="4844142"/>
          </a:xfrm>
          <a:prstGeom prst="rect">
            <a:avLst/>
          </a:prstGeom>
          <a:noFill/>
          <a:ln w="9525">
            <a:noFill/>
            <a:miter lim="800000"/>
            <a:headEnd/>
            <a:tailEnd/>
          </a:ln>
        </p:spPr>
      </p:pic>
    </p:spTree>
    <p:extLst>
      <p:ext uri="{BB962C8B-B14F-4D97-AF65-F5344CB8AC3E}">
        <p14:creationId xmlns="" xmlns:p14="http://schemas.microsoft.com/office/powerpoint/2010/main" val="23336662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31" y="0"/>
            <a:ext cx="9139938" cy="6858000"/>
          </a:xfrm>
          <a:prstGeom prst="rect">
            <a:avLst/>
          </a:prstGeom>
        </p:spPr>
      </p:pic>
      <p:sp>
        <p:nvSpPr>
          <p:cNvPr id="6" name="Прямоугольник 5"/>
          <p:cNvSpPr/>
          <p:nvPr/>
        </p:nvSpPr>
        <p:spPr>
          <a:xfrm>
            <a:off x="0" y="877663"/>
            <a:ext cx="9144000" cy="2800767"/>
          </a:xfrm>
          <a:prstGeom prst="rect">
            <a:avLst/>
          </a:prstGeom>
          <a:solidFill>
            <a:srgbClr val="CCFFFF"/>
          </a:solidFill>
        </p:spPr>
        <p:txBody>
          <a:bodyPr wrap="square">
            <a:spAutoFit/>
          </a:bodyPr>
          <a:lstStyle/>
          <a:p>
            <a:r>
              <a:rPr lang="ru-RU" sz="3200" b="1" dirty="0" smtClean="0"/>
              <a:t>2. </a:t>
            </a:r>
            <a:r>
              <a:rPr lang="ru-RU" sz="2800" b="1" dirty="0" smtClean="0"/>
              <a:t>Сарган крокодиловый достигает длины 2 м и веса 6 кг. Встречается поблизости от берегов и вблизи коралловых рифов. В погоне за добычей может выскакивать из воды на большой скорости. Держится стайками. Хотя свет фонаря ночью приманивает эту рыбу, на промысел ночью не выходят. Почему?                                               </a:t>
            </a:r>
            <a:endParaRPr lang="ru-RU" sz="3200" b="1" dirty="0"/>
          </a:p>
        </p:txBody>
      </p:sp>
      <p:sp>
        <p:nvSpPr>
          <p:cNvPr id="5" name="Прямоугольник 4"/>
          <p:cNvSpPr/>
          <p:nvPr/>
        </p:nvSpPr>
        <p:spPr>
          <a:xfrm>
            <a:off x="174172" y="210847"/>
            <a:ext cx="4368800" cy="523220"/>
          </a:xfrm>
          <a:prstGeom prst="rect">
            <a:avLst/>
          </a:prstGeom>
        </p:spPr>
        <p:txBody>
          <a:bodyPr wrap="square">
            <a:spAutoFit/>
          </a:bodyPr>
          <a:lstStyle/>
          <a:p>
            <a:r>
              <a:rPr lang="ru-RU" sz="2800" b="1" dirty="0" smtClean="0"/>
              <a:t>Обитатели открытой воды</a:t>
            </a:r>
            <a:endParaRPr lang="ru-RU" sz="2800" b="1" dirty="0"/>
          </a:p>
        </p:txBody>
      </p:sp>
      <p:pic>
        <p:nvPicPr>
          <p:cNvPr id="9" name="Изображение1"/>
          <p:cNvPicPr/>
          <p:nvPr/>
        </p:nvPicPr>
        <p:blipFill>
          <a:blip r:embed="rId3" cstate="print">
            <a:alphaModFix/>
            <a:lum/>
          </a:blip>
          <a:srcRect b="12978"/>
          <a:stretch>
            <a:fillRect/>
          </a:stretch>
        </p:blipFill>
        <p:spPr>
          <a:xfrm>
            <a:off x="1550176" y="3705904"/>
            <a:ext cx="5396056" cy="3152096"/>
          </a:xfrm>
          <a:prstGeom prst="rect">
            <a:avLst/>
          </a:prstGeom>
        </p:spPr>
      </p:pic>
    </p:spTree>
    <p:extLst>
      <p:ext uri="{BB962C8B-B14F-4D97-AF65-F5344CB8AC3E}">
        <p14:creationId xmlns:p14="http://schemas.microsoft.com/office/powerpoint/2010/main" xmlns="" val="23336662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31" y="0"/>
            <a:ext cx="9139938" cy="6858000"/>
          </a:xfrm>
          <a:prstGeom prst="rect">
            <a:avLst/>
          </a:prstGeom>
        </p:spPr>
      </p:pic>
      <p:sp>
        <p:nvSpPr>
          <p:cNvPr id="6" name="Прямоугольник 5"/>
          <p:cNvSpPr/>
          <p:nvPr/>
        </p:nvSpPr>
        <p:spPr>
          <a:xfrm>
            <a:off x="246742" y="877663"/>
            <a:ext cx="8897258" cy="1569660"/>
          </a:xfrm>
          <a:prstGeom prst="rect">
            <a:avLst/>
          </a:prstGeom>
          <a:solidFill>
            <a:srgbClr val="CCFFFF"/>
          </a:solidFill>
        </p:spPr>
        <p:txBody>
          <a:bodyPr wrap="square">
            <a:spAutoFit/>
          </a:bodyPr>
          <a:lstStyle/>
          <a:p>
            <a:r>
              <a:rPr lang="ru-RU" sz="3200" b="1" dirty="0" smtClean="0"/>
              <a:t>1. Макропинна – рыба с прозрачной головой. Как вы думаете, что находится в этой прозрачной капсуле? </a:t>
            </a:r>
            <a:endParaRPr lang="ru-RU" sz="3200" b="1" dirty="0"/>
          </a:p>
        </p:txBody>
      </p:sp>
      <p:sp>
        <p:nvSpPr>
          <p:cNvPr id="5" name="Прямоугольник 4"/>
          <p:cNvSpPr/>
          <p:nvPr/>
        </p:nvSpPr>
        <p:spPr>
          <a:xfrm>
            <a:off x="174172" y="210847"/>
            <a:ext cx="4368800" cy="523220"/>
          </a:xfrm>
          <a:prstGeom prst="rect">
            <a:avLst/>
          </a:prstGeom>
        </p:spPr>
        <p:txBody>
          <a:bodyPr wrap="square">
            <a:spAutoFit/>
          </a:bodyPr>
          <a:lstStyle/>
          <a:p>
            <a:r>
              <a:rPr lang="ru-RU" sz="2800" b="1" dirty="0" smtClean="0"/>
              <a:t>Обитатели глубин океанов</a:t>
            </a:r>
            <a:endParaRPr lang="ru-RU" sz="2800" b="1" dirty="0"/>
          </a:p>
        </p:txBody>
      </p:sp>
      <p:pic>
        <p:nvPicPr>
          <p:cNvPr id="3074" name="Picture 2" descr="http://www.mirkrasiv.ru/images/articles/fauna/macropinna/macropinna-009.jpg"/>
          <p:cNvPicPr>
            <a:picLocks noChangeAspect="1" noChangeArrowheads="1"/>
          </p:cNvPicPr>
          <p:nvPr/>
        </p:nvPicPr>
        <p:blipFill>
          <a:blip r:embed="rId3" cstate="print"/>
          <a:srcRect/>
          <a:stretch>
            <a:fillRect/>
          </a:stretch>
        </p:blipFill>
        <p:spPr bwMode="auto">
          <a:xfrm>
            <a:off x="2056728" y="2623279"/>
            <a:ext cx="5424977" cy="4234721"/>
          </a:xfrm>
          <a:prstGeom prst="rect">
            <a:avLst/>
          </a:prstGeom>
          <a:noFill/>
        </p:spPr>
      </p:pic>
    </p:spTree>
    <p:extLst>
      <p:ext uri="{BB962C8B-B14F-4D97-AF65-F5344CB8AC3E}">
        <p14:creationId xmlns="" xmlns:p14="http://schemas.microsoft.com/office/powerpoint/2010/main" val="23336662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31" y="0"/>
            <a:ext cx="9139938" cy="6858000"/>
          </a:xfrm>
          <a:prstGeom prst="rect">
            <a:avLst/>
          </a:prstGeom>
        </p:spPr>
      </p:pic>
      <p:sp>
        <p:nvSpPr>
          <p:cNvPr id="6" name="Прямоугольник 5"/>
          <p:cNvSpPr/>
          <p:nvPr/>
        </p:nvSpPr>
        <p:spPr>
          <a:xfrm>
            <a:off x="246742" y="877663"/>
            <a:ext cx="8897258" cy="1569660"/>
          </a:xfrm>
          <a:prstGeom prst="rect">
            <a:avLst/>
          </a:prstGeom>
          <a:solidFill>
            <a:srgbClr val="CCFFFF"/>
          </a:solidFill>
        </p:spPr>
        <p:txBody>
          <a:bodyPr wrap="square">
            <a:spAutoFit/>
          </a:bodyPr>
          <a:lstStyle/>
          <a:p>
            <a:r>
              <a:rPr lang="ru-RU" sz="3200" b="1" dirty="0" smtClean="0"/>
              <a:t>2. Ортоканна маррус – это симбиоз. Какие организмы его образуют?</a:t>
            </a:r>
          </a:p>
          <a:p>
            <a:r>
              <a:rPr lang="ru-RU" sz="3200" b="1" dirty="0" smtClean="0"/>
              <a:t>                                                                                        </a:t>
            </a:r>
            <a:endParaRPr lang="ru-RU" sz="3200" b="1" dirty="0"/>
          </a:p>
        </p:txBody>
      </p:sp>
      <p:sp>
        <p:nvSpPr>
          <p:cNvPr id="5" name="Прямоугольник 4"/>
          <p:cNvSpPr/>
          <p:nvPr/>
        </p:nvSpPr>
        <p:spPr>
          <a:xfrm>
            <a:off x="174172" y="210847"/>
            <a:ext cx="4368800" cy="523220"/>
          </a:xfrm>
          <a:prstGeom prst="rect">
            <a:avLst/>
          </a:prstGeom>
        </p:spPr>
        <p:txBody>
          <a:bodyPr wrap="square">
            <a:spAutoFit/>
          </a:bodyPr>
          <a:lstStyle/>
          <a:p>
            <a:r>
              <a:rPr lang="ru-RU" sz="2800" b="1" dirty="0" smtClean="0"/>
              <a:t>Обитатели глубин океанов</a:t>
            </a:r>
            <a:endParaRPr lang="ru-RU" sz="2800" b="1" dirty="0"/>
          </a:p>
        </p:txBody>
      </p:sp>
      <p:sp>
        <p:nvSpPr>
          <p:cNvPr id="25602" name="AutoShape 2" descr="https://wshg.net/wp-content/uploads/2016/08/siphonophore-noa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604" name="AutoShape 4" descr="https://wshg.net/wp-content/uploads/2016/08/siphonophore-noa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5608" name="Picture 8" descr="File:Marrus orthocanna crop.jpg"/>
          <p:cNvPicPr>
            <a:picLocks noChangeAspect="1" noChangeArrowheads="1"/>
          </p:cNvPicPr>
          <p:nvPr/>
        </p:nvPicPr>
        <p:blipFill>
          <a:blip r:embed="rId3" cstate="print"/>
          <a:srcRect l="26627" r="24443"/>
          <a:stretch>
            <a:fillRect/>
          </a:stretch>
        </p:blipFill>
        <p:spPr bwMode="auto">
          <a:xfrm rot="5400000">
            <a:off x="3135087" y="-95693"/>
            <a:ext cx="3004456" cy="8450020"/>
          </a:xfrm>
          <a:prstGeom prst="rect">
            <a:avLst/>
          </a:prstGeom>
          <a:noFill/>
        </p:spPr>
      </p:pic>
    </p:spTree>
    <p:extLst>
      <p:ext uri="{BB962C8B-B14F-4D97-AF65-F5344CB8AC3E}">
        <p14:creationId xmlns="" xmlns:p14="http://schemas.microsoft.com/office/powerpoint/2010/main" val="23336662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31" y="0"/>
            <a:ext cx="9139938" cy="6858000"/>
          </a:xfrm>
          <a:prstGeom prst="rect">
            <a:avLst/>
          </a:prstGeom>
        </p:spPr>
      </p:pic>
      <p:sp>
        <p:nvSpPr>
          <p:cNvPr id="6" name="Прямоугольник 5"/>
          <p:cNvSpPr/>
          <p:nvPr/>
        </p:nvSpPr>
        <p:spPr>
          <a:xfrm>
            <a:off x="185980" y="769175"/>
            <a:ext cx="8958020" cy="1938992"/>
          </a:xfrm>
          <a:prstGeom prst="rect">
            <a:avLst/>
          </a:prstGeom>
          <a:solidFill>
            <a:srgbClr val="CCFFFF"/>
          </a:solidFill>
        </p:spPr>
        <p:txBody>
          <a:bodyPr wrap="square">
            <a:spAutoFit/>
          </a:bodyPr>
          <a:lstStyle/>
          <a:p>
            <a:r>
              <a:rPr lang="ru-RU" sz="3200" b="1" dirty="0" smtClean="0"/>
              <a:t>3. Гигантская акула </a:t>
            </a:r>
            <a:r>
              <a:rPr lang="ru-RU" sz="2800" dirty="0" smtClean="0"/>
              <a:t>достигает 9 метров. Она обитает на глубине до 1500 метров  весит до 4 тонн. Чудовище  плавает всегда с открытой пастью и не имеет зубов. </a:t>
            </a:r>
          </a:p>
          <a:p>
            <a:r>
              <a:rPr lang="ru-RU" sz="2800" dirty="0" smtClean="0"/>
              <a:t>Почему Гигантская акула плавает с открытой пастью?  </a:t>
            </a:r>
            <a:endParaRPr lang="ru-RU" sz="3200" b="1" dirty="0"/>
          </a:p>
        </p:txBody>
      </p:sp>
      <p:sp>
        <p:nvSpPr>
          <p:cNvPr id="5" name="Прямоугольник 4"/>
          <p:cNvSpPr/>
          <p:nvPr/>
        </p:nvSpPr>
        <p:spPr>
          <a:xfrm>
            <a:off x="174172" y="210847"/>
            <a:ext cx="4368800" cy="523220"/>
          </a:xfrm>
          <a:prstGeom prst="rect">
            <a:avLst/>
          </a:prstGeom>
        </p:spPr>
        <p:txBody>
          <a:bodyPr wrap="square">
            <a:spAutoFit/>
          </a:bodyPr>
          <a:lstStyle/>
          <a:p>
            <a:r>
              <a:rPr lang="ru-RU" sz="2800" b="1" dirty="0" smtClean="0"/>
              <a:t>Обитатели глубин океанов</a:t>
            </a:r>
            <a:endParaRPr lang="ru-RU" sz="2800" b="1" dirty="0"/>
          </a:p>
        </p:txBody>
      </p:sp>
      <p:sp>
        <p:nvSpPr>
          <p:cNvPr id="25602" name="AutoShape 2" descr="https://wshg.net/wp-content/uploads/2016/08/siphonophore-noa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604" name="AutoShape 4" descr="https://wshg.net/wp-content/uploads/2016/08/siphonophore-noa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3729" name="Рисунок 1"/>
          <p:cNvPicPr>
            <a:picLocks noChangeAspect="1" noChangeArrowheads="1"/>
          </p:cNvPicPr>
          <p:nvPr/>
        </p:nvPicPr>
        <p:blipFill>
          <a:blip r:embed="rId3" cstate="print"/>
          <a:srcRect/>
          <a:stretch>
            <a:fillRect/>
          </a:stretch>
        </p:blipFill>
        <p:spPr bwMode="auto">
          <a:xfrm>
            <a:off x="426202" y="2740294"/>
            <a:ext cx="6588330" cy="4117706"/>
          </a:xfrm>
          <a:prstGeom prst="rect">
            <a:avLst/>
          </a:prstGeom>
          <a:noFill/>
          <a:ln w="9525">
            <a:noFill/>
            <a:miter lim="800000"/>
            <a:headEnd/>
            <a:tailEnd/>
          </a:ln>
        </p:spPr>
      </p:pic>
    </p:spTree>
    <p:extLst>
      <p:ext uri="{BB962C8B-B14F-4D97-AF65-F5344CB8AC3E}">
        <p14:creationId xmlns:p14="http://schemas.microsoft.com/office/powerpoint/2010/main" xmlns="" val="23336662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31" y="0"/>
            <a:ext cx="9139938" cy="6858000"/>
          </a:xfrm>
          <a:prstGeom prst="rect">
            <a:avLst/>
          </a:prstGeom>
        </p:spPr>
      </p:pic>
      <p:sp>
        <p:nvSpPr>
          <p:cNvPr id="2" name="Заголовок 1"/>
          <p:cNvSpPr>
            <a:spLocks noGrp="1"/>
          </p:cNvSpPr>
          <p:nvPr>
            <p:ph type="ctrTitle"/>
          </p:nvPr>
        </p:nvSpPr>
        <p:spPr>
          <a:xfrm>
            <a:off x="179512" y="1124744"/>
            <a:ext cx="7772400" cy="1470025"/>
          </a:xfrm>
        </p:spPr>
        <p:txBody>
          <a:bodyPr/>
          <a:lstStyle/>
          <a:p>
            <a:endParaRPr lang="ru-RU" dirty="0"/>
          </a:p>
        </p:txBody>
      </p:sp>
      <p:pic>
        <p:nvPicPr>
          <p:cNvPr id="4" name="Рисунок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9052" y="3294743"/>
            <a:ext cx="6026493" cy="3563258"/>
          </a:xfrm>
          <a:prstGeom prst="rect">
            <a:avLst/>
          </a:prstGeom>
        </p:spPr>
      </p:pic>
      <p:pic>
        <p:nvPicPr>
          <p:cNvPr id="5" name="Рисунок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458975" y="3284984"/>
            <a:ext cx="4685026" cy="3573016"/>
          </a:xfrm>
          <a:prstGeom prst="rect">
            <a:avLst/>
          </a:prstGeom>
        </p:spPr>
      </p:pic>
      <p:sp>
        <p:nvSpPr>
          <p:cNvPr id="7" name="Прямоугольник 6"/>
          <p:cNvSpPr/>
          <p:nvPr/>
        </p:nvSpPr>
        <p:spPr>
          <a:xfrm>
            <a:off x="174171" y="747035"/>
            <a:ext cx="8752115" cy="2369880"/>
          </a:xfrm>
          <a:prstGeom prst="rect">
            <a:avLst/>
          </a:prstGeom>
          <a:solidFill>
            <a:srgbClr val="CCFFFF"/>
          </a:solidFill>
        </p:spPr>
        <p:txBody>
          <a:bodyPr wrap="square">
            <a:spAutoFit/>
          </a:bodyPr>
          <a:lstStyle/>
          <a:p>
            <a:r>
              <a:rPr lang="ru-RU" sz="3200" b="1" dirty="0" smtClean="0"/>
              <a:t>1. </a:t>
            </a:r>
            <a:r>
              <a:rPr lang="ru-RU" sz="2800" b="1" dirty="0" smtClean="0">
                <a:solidFill>
                  <a:schemeClr val="tx1">
                    <a:lumMod val="95000"/>
                    <a:lumOff val="5000"/>
                  </a:schemeClr>
                </a:solidFill>
              </a:rPr>
              <a:t>Проходные рыбы рождаются в реке , но потом плывут в море , где живут  большую часть жизни . </a:t>
            </a:r>
          </a:p>
          <a:p>
            <a:r>
              <a:rPr lang="ru-RU" sz="2800" b="1" dirty="0" smtClean="0">
                <a:solidFill>
                  <a:schemeClr val="tx1">
                    <a:lumMod val="95000"/>
                    <a:lumOff val="5000"/>
                  </a:schemeClr>
                </a:solidFill>
              </a:rPr>
              <a:t>А на нерест они возвращаются в ту  же самую реку, после чего погибают. Как они находят дорогу?</a:t>
            </a:r>
          </a:p>
          <a:p>
            <a:r>
              <a:rPr lang="ru-RU" sz="2800" b="1" dirty="0" smtClean="0">
                <a:solidFill>
                  <a:schemeClr val="tx1">
                    <a:lumMod val="95000"/>
                    <a:lumOff val="5000"/>
                  </a:schemeClr>
                </a:solidFill>
              </a:rPr>
              <a:t>Чем они питаются по дороге?                                          </a:t>
            </a:r>
            <a:endParaRPr lang="ru-RU" sz="3200" b="1" dirty="0"/>
          </a:p>
        </p:txBody>
      </p:sp>
      <p:sp>
        <p:nvSpPr>
          <p:cNvPr id="8" name="Прямоугольник 7"/>
          <p:cNvSpPr/>
          <p:nvPr/>
        </p:nvSpPr>
        <p:spPr>
          <a:xfrm>
            <a:off x="174172" y="210847"/>
            <a:ext cx="4368800" cy="523220"/>
          </a:xfrm>
          <a:prstGeom prst="rect">
            <a:avLst/>
          </a:prstGeom>
        </p:spPr>
        <p:txBody>
          <a:bodyPr wrap="square">
            <a:spAutoFit/>
          </a:bodyPr>
          <a:lstStyle/>
          <a:p>
            <a:r>
              <a:rPr lang="ru-RU" sz="2800" b="1" dirty="0" smtClean="0"/>
              <a:t>Пресноводные организмы</a:t>
            </a:r>
            <a:endParaRPr lang="ru-RU" sz="2800" b="1" dirty="0"/>
          </a:p>
        </p:txBody>
      </p:sp>
    </p:spTree>
    <p:extLst>
      <p:ext uri="{BB962C8B-B14F-4D97-AF65-F5344CB8AC3E}">
        <p14:creationId xmlns="" xmlns:p14="http://schemas.microsoft.com/office/powerpoint/2010/main" val="16655285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31" y="0"/>
            <a:ext cx="9139938" cy="6858000"/>
          </a:xfrm>
          <a:prstGeom prst="rect">
            <a:avLst/>
          </a:prstGeom>
        </p:spPr>
      </p:pic>
      <p:sp>
        <p:nvSpPr>
          <p:cNvPr id="2" name="Заголовок 1"/>
          <p:cNvSpPr>
            <a:spLocks noGrp="1"/>
          </p:cNvSpPr>
          <p:nvPr>
            <p:ph type="ctrTitle"/>
          </p:nvPr>
        </p:nvSpPr>
        <p:spPr>
          <a:xfrm>
            <a:off x="179512" y="1124744"/>
            <a:ext cx="7772400" cy="1470025"/>
          </a:xfrm>
        </p:spPr>
        <p:txBody>
          <a:bodyPr/>
          <a:lstStyle/>
          <a:p>
            <a:endParaRPr lang="ru-RU" dirty="0"/>
          </a:p>
        </p:txBody>
      </p:sp>
      <p:sp>
        <p:nvSpPr>
          <p:cNvPr id="7" name="Прямоугольник 6"/>
          <p:cNvSpPr/>
          <p:nvPr/>
        </p:nvSpPr>
        <p:spPr>
          <a:xfrm>
            <a:off x="174171" y="747035"/>
            <a:ext cx="8752115" cy="2923877"/>
          </a:xfrm>
          <a:prstGeom prst="rect">
            <a:avLst/>
          </a:prstGeom>
          <a:solidFill>
            <a:srgbClr val="CCFFFF"/>
          </a:solidFill>
        </p:spPr>
        <p:txBody>
          <a:bodyPr wrap="square">
            <a:spAutoFit/>
          </a:bodyPr>
          <a:lstStyle/>
          <a:p>
            <a:r>
              <a:rPr lang="ru-RU" sz="3200" b="1" dirty="0" smtClean="0"/>
              <a:t>2. </a:t>
            </a:r>
            <a:r>
              <a:rPr lang="ru-RU" sz="2400" b="1" dirty="0" smtClean="0"/>
              <a:t>На картинке представлен один из очень редких видов водорослей из семейства кладофоровых.  Это зеленые водоросли, представляющие собой шары правильной формы. Необычный вид водорослей распространён в озёрах и реках умеренных широт северного полушария, где температура воды летом не превышает  18—22°С.  Предположите их диаметр.</a:t>
            </a:r>
            <a:endParaRPr lang="ru-RU" sz="2800" b="1" dirty="0" smtClean="0"/>
          </a:p>
          <a:p>
            <a:r>
              <a:rPr lang="ru-RU" sz="3200" b="1" dirty="0" smtClean="0">
                <a:solidFill>
                  <a:schemeClr val="tx1">
                    <a:lumMod val="95000"/>
                    <a:lumOff val="5000"/>
                  </a:schemeClr>
                </a:solidFill>
              </a:rPr>
              <a:t>                                                                                       </a:t>
            </a:r>
            <a:endParaRPr lang="ru-RU" sz="3200" b="1" dirty="0"/>
          </a:p>
        </p:txBody>
      </p:sp>
      <p:sp>
        <p:nvSpPr>
          <p:cNvPr id="8" name="Прямоугольник 7"/>
          <p:cNvSpPr/>
          <p:nvPr/>
        </p:nvSpPr>
        <p:spPr>
          <a:xfrm>
            <a:off x="174172" y="210847"/>
            <a:ext cx="4368800" cy="523220"/>
          </a:xfrm>
          <a:prstGeom prst="rect">
            <a:avLst/>
          </a:prstGeom>
        </p:spPr>
        <p:txBody>
          <a:bodyPr wrap="square">
            <a:spAutoFit/>
          </a:bodyPr>
          <a:lstStyle/>
          <a:p>
            <a:r>
              <a:rPr lang="ru-RU" sz="2800" b="1" dirty="0" smtClean="0"/>
              <a:t>Пресноводные организмы</a:t>
            </a:r>
            <a:endParaRPr lang="ru-RU" sz="2800" b="1" dirty="0"/>
          </a:p>
        </p:txBody>
      </p:sp>
      <p:pic>
        <p:nvPicPr>
          <p:cNvPr id="9" name="Рисунок 8" descr="117621646_vodorosli_YEgagropila_Linneya_1.jpg"/>
          <p:cNvPicPr/>
          <p:nvPr/>
        </p:nvPicPr>
        <p:blipFill>
          <a:blip r:embed="rId3" cstate="print"/>
          <a:srcRect t="15352"/>
          <a:stretch>
            <a:fillRect/>
          </a:stretch>
        </p:blipFill>
        <p:spPr>
          <a:xfrm>
            <a:off x="478971" y="3323772"/>
            <a:ext cx="5646058" cy="3534230"/>
          </a:xfrm>
          <a:prstGeom prst="rect">
            <a:avLst/>
          </a:prstGeom>
        </p:spPr>
      </p:pic>
    </p:spTree>
    <p:extLst>
      <p:ext uri="{BB962C8B-B14F-4D97-AF65-F5344CB8AC3E}">
        <p14:creationId xmlns="" xmlns:p14="http://schemas.microsoft.com/office/powerpoint/2010/main" val="16655285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31" y="0"/>
            <a:ext cx="9139938" cy="6858000"/>
          </a:xfrm>
          <a:prstGeom prst="rect">
            <a:avLst/>
          </a:prstGeom>
        </p:spPr>
      </p:pic>
      <p:sp>
        <p:nvSpPr>
          <p:cNvPr id="6" name="Прямоугольник 5"/>
          <p:cNvSpPr/>
          <p:nvPr/>
        </p:nvSpPr>
        <p:spPr>
          <a:xfrm>
            <a:off x="185980" y="738178"/>
            <a:ext cx="8958020" cy="3108543"/>
          </a:xfrm>
          <a:prstGeom prst="rect">
            <a:avLst/>
          </a:prstGeom>
          <a:solidFill>
            <a:srgbClr val="CCFFFF"/>
          </a:solidFill>
        </p:spPr>
        <p:txBody>
          <a:bodyPr wrap="square">
            <a:spAutoFit/>
          </a:bodyPr>
          <a:lstStyle/>
          <a:p>
            <a:r>
              <a:rPr lang="ru-RU" sz="2800" b="1" dirty="0" smtClean="0"/>
              <a:t>3. </a:t>
            </a:r>
            <a:r>
              <a:rPr lang="ru-RU" sz="2800" dirty="0" smtClean="0"/>
              <a:t>Обитатель пресноводных водоёмов, имеющий 20 пар ног. Ноги используются не только для ходьбы, но и для еды. На месте потерянной может отрасти новая.  Питается в основном растительной пищей, но любит и подтухшую рыбку. Является индикатором чистоты воды в водоёме. Размеры гигантских особей из Тасмании достигают 80 см и весят 5 кг.                                                                        </a:t>
            </a:r>
            <a:endParaRPr lang="ru-RU" sz="2800" b="1" dirty="0"/>
          </a:p>
        </p:txBody>
      </p:sp>
      <p:sp>
        <p:nvSpPr>
          <p:cNvPr id="5" name="Прямоугольник 4"/>
          <p:cNvSpPr/>
          <p:nvPr/>
        </p:nvSpPr>
        <p:spPr>
          <a:xfrm>
            <a:off x="174172" y="210847"/>
            <a:ext cx="4368800" cy="523220"/>
          </a:xfrm>
          <a:prstGeom prst="rect">
            <a:avLst/>
          </a:prstGeom>
        </p:spPr>
        <p:txBody>
          <a:bodyPr wrap="square">
            <a:spAutoFit/>
          </a:bodyPr>
          <a:lstStyle/>
          <a:p>
            <a:r>
              <a:rPr lang="ru-RU" sz="2800" b="1" dirty="0" smtClean="0"/>
              <a:t>Пресноводные организмы</a:t>
            </a:r>
            <a:endParaRPr lang="ru-RU" sz="2800" b="1" dirty="0"/>
          </a:p>
        </p:txBody>
      </p:sp>
      <p:sp>
        <p:nvSpPr>
          <p:cNvPr id="25602" name="AutoShape 2" descr="https://wshg.net/wp-content/uploads/2016/08/siphonophore-noa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604" name="AutoShape 4" descr="https://wshg.net/wp-content/uploads/2016/08/siphonophore-noa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27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72707" name="Picture 2" descr="2955959_large"/>
          <p:cNvPicPr>
            <a:picLocks noChangeAspect="1" noChangeArrowheads="1"/>
          </p:cNvPicPr>
          <p:nvPr/>
        </p:nvPicPr>
        <p:blipFill>
          <a:blip r:embed="rId3" cstate="print"/>
          <a:srcRect/>
          <a:stretch>
            <a:fillRect/>
          </a:stretch>
        </p:blipFill>
        <p:spPr bwMode="auto">
          <a:xfrm>
            <a:off x="5334001" y="3377712"/>
            <a:ext cx="3810000" cy="3480288"/>
          </a:xfrm>
          <a:prstGeom prst="rect">
            <a:avLst/>
          </a:prstGeom>
          <a:noFill/>
        </p:spPr>
      </p:pic>
    </p:spTree>
    <p:extLst>
      <p:ext uri="{BB962C8B-B14F-4D97-AF65-F5344CB8AC3E}">
        <p14:creationId xmlns:p14="http://schemas.microsoft.com/office/powerpoint/2010/main" xmlns="" val="2333666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6000" b="1" dirty="0" smtClean="0">
                <a:latin typeface="Arial Black" pitchFamily="34" charset="0"/>
              </a:rPr>
              <a:t>Африка</a:t>
            </a:r>
            <a:endParaRPr lang="ru-RU" sz="6000" b="1" dirty="0">
              <a:latin typeface="Arial Black" pitchFamily="34" charset="0"/>
            </a:endParaRPr>
          </a:p>
        </p:txBody>
      </p:sp>
      <p:sp>
        <p:nvSpPr>
          <p:cNvPr id="5" name="Прямоугольник 4"/>
          <p:cNvSpPr/>
          <p:nvPr/>
        </p:nvSpPr>
        <p:spPr>
          <a:xfrm>
            <a:off x="0" y="1501777"/>
            <a:ext cx="4528458" cy="4708981"/>
          </a:xfrm>
          <a:prstGeom prst="rect">
            <a:avLst/>
          </a:prstGeom>
          <a:solidFill>
            <a:srgbClr val="CCFFFF"/>
          </a:solidFill>
        </p:spPr>
        <p:txBody>
          <a:bodyPr wrap="square">
            <a:spAutoFit/>
          </a:bodyPr>
          <a:lstStyle/>
          <a:p>
            <a:r>
              <a:rPr lang="ru-RU" sz="3000" dirty="0" smtClean="0"/>
              <a:t>1. </a:t>
            </a:r>
            <a:r>
              <a:rPr lang="ru-RU" sz="3000" dirty="0" err="1" smtClean="0"/>
              <a:t>Гиднора</a:t>
            </a:r>
            <a:r>
              <a:rPr lang="ru-RU" sz="3000" dirty="0" smtClean="0"/>
              <a:t> африканская – растение-паразит  с редуцированными листьями. Цветы испускают зловонный запах. Плоды созревают около одного года.</a:t>
            </a:r>
          </a:p>
          <a:p>
            <a:r>
              <a:rPr lang="ru-RU" sz="3000" b="1" dirty="0" smtClean="0"/>
              <a:t> В честь какого другого организма назван этот цветок?</a:t>
            </a:r>
            <a:endParaRPr lang="ru-RU" sz="3000" b="1" dirty="0"/>
          </a:p>
        </p:txBody>
      </p:sp>
      <p:pic>
        <p:nvPicPr>
          <p:cNvPr id="92162" name="Picture 2" descr="Гиднора африканская"/>
          <p:cNvPicPr>
            <a:picLocks noChangeAspect="1" noChangeArrowheads="1"/>
          </p:cNvPicPr>
          <p:nvPr/>
        </p:nvPicPr>
        <p:blipFill>
          <a:blip r:embed="rId3" cstate="print"/>
          <a:srcRect/>
          <a:stretch>
            <a:fillRect/>
          </a:stretch>
        </p:blipFill>
        <p:spPr bwMode="auto">
          <a:xfrm>
            <a:off x="4518876" y="1810203"/>
            <a:ext cx="4449592" cy="334236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1000" r="-11000"/>
          </a:stretch>
        </a:blipFill>
        <a:effectLst/>
      </p:bgPr>
    </p:bg>
    <p:spTree>
      <p:nvGrpSpPr>
        <p:cNvPr id="1" name=""/>
        <p:cNvGrpSpPr/>
        <p:nvPr/>
      </p:nvGrpSpPr>
      <p:grpSpPr>
        <a:xfrm>
          <a:off x="0" y="0"/>
          <a:ext cx="0" cy="0"/>
          <a:chOff x="0" y="0"/>
          <a:chExt cx="0" cy="0"/>
        </a:xfrm>
      </p:grpSpPr>
      <p:pic>
        <p:nvPicPr>
          <p:cNvPr id="6" name="Рисунок 5" descr="C:\Users\Влада\Downloads\WhatsApp Image 2021-03-18 at 21.45.02.jpeg"/>
          <p:cNvPicPr/>
          <p:nvPr/>
        </p:nvPicPr>
        <p:blipFill>
          <a:blip r:embed="rId3" cstate="print"/>
          <a:srcRect l="3079" t="5134" r="3166" b="8313"/>
          <a:stretch>
            <a:fillRect/>
          </a:stretch>
        </p:blipFill>
        <p:spPr bwMode="auto">
          <a:xfrm>
            <a:off x="2801257" y="0"/>
            <a:ext cx="6342743" cy="4470400"/>
          </a:xfrm>
          <a:prstGeom prst="rect">
            <a:avLst/>
          </a:prstGeom>
          <a:noFill/>
          <a:ln w="9525">
            <a:noFill/>
            <a:miter lim="800000"/>
            <a:headEnd/>
            <a:tailEnd/>
          </a:ln>
        </p:spPr>
      </p:pic>
      <p:sp>
        <p:nvSpPr>
          <p:cNvPr id="2" name="Заголовок 1"/>
          <p:cNvSpPr>
            <a:spLocks noGrp="1"/>
          </p:cNvSpPr>
          <p:nvPr>
            <p:ph type="title"/>
          </p:nvPr>
        </p:nvSpPr>
        <p:spPr>
          <a:xfrm>
            <a:off x="0" y="0"/>
            <a:ext cx="3875314" cy="1325563"/>
          </a:xfrm>
        </p:spPr>
        <p:txBody>
          <a:bodyPr>
            <a:normAutofit/>
          </a:bodyPr>
          <a:lstStyle/>
          <a:p>
            <a:pPr algn="ctr"/>
            <a:r>
              <a:rPr lang="ru-RU" sz="6000" b="1" dirty="0" smtClean="0">
                <a:latin typeface="Arial Black" pitchFamily="34" charset="0"/>
              </a:rPr>
              <a:t>Африка</a:t>
            </a:r>
            <a:endParaRPr lang="ru-RU" sz="6000" b="1" dirty="0">
              <a:latin typeface="Arial Black" pitchFamily="34" charset="0"/>
            </a:endParaRPr>
          </a:p>
        </p:txBody>
      </p:sp>
      <p:sp>
        <p:nvSpPr>
          <p:cNvPr id="5" name="Прямоугольник 4"/>
          <p:cNvSpPr/>
          <p:nvPr/>
        </p:nvSpPr>
        <p:spPr>
          <a:xfrm>
            <a:off x="0" y="3072348"/>
            <a:ext cx="5486400" cy="3785652"/>
          </a:xfrm>
          <a:prstGeom prst="rect">
            <a:avLst/>
          </a:prstGeom>
          <a:solidFill>
            <a:srgbClr val="CCFFFF"/>
          </a:solidFill>
        </p:spPr>
        <p:txBody>
          <a:bodyPr wrap="square">
            <a:spAutoFit/>
          </a:bodyPr>
          <a:lstStyle/>
          <a:p>
            <a:r>
              <a:rPr lang="ru-RU" sz="2400" dirty="0" smtClean="0"/>
              <a:t>2. Старая легенда гласит, что давным-давно на острове </a:t>
            </a:r>
            <a:r>
              <a:rPr lang="ru-RU" sz="2400" dirty="0" err="1" smtClean="0"/>
              <a:t>Сокотра</a:t>
            </a:r>
            <a:r>
              <a:rPr lang="ru-RU" sz="2400" dirty="0" smtClean="0"/>
              <a:t> жил кровожадный дракон, нападавший на слонов и выпивавший их кровь. Но однажды один старый и сильный слон упал на дракона и раздавил его. Кровь их смешалась и смочила землю вокруг. На этом месте выросли деревья, названные драценами, что в переводе означает “самка дракона”.​ </a:t>
            </a:r>
            <a:endParaRPr lang="ru-RU" sz="2400" dirty="0"/>
          </a:p>
        </p:txBody>
      </p:sp>
      <p:sp>
        <p:nvSpPr>
          <p:cNvPr id="7" name="Прямоугольник 6"/>
          <p:cNvSpPr/>
          <p:nvPr/>
        </p:nvSpPr>
        <p:spPr>
          <a:xfrm>
            <a:off x="5789707" y="4652220"/>
            <a:ext cx="3354293" cy="1754326"/>
          </a:xfrm>
          <a:prstGeom prst="rect">
            <a:avLst/>
          </a:prstGeom>
          <a:solidFill>
            <a:schemeClr val="bg1"/>
          </a:solidFill>
        </p:spPr>
        <p:txBody>
          <a:bodyPr wrap="square">
            <a:spAutoFit/>
          </a:bodyPr>
          <a:lstStyle/>
          <a:p>
            <a:r>
              <a:rPr lang="ru-RU" sz="3600" b="1" dirty="0" smtClean="0"/>
              <a:t>Сколько тысяч лет могут жить эти деревья?</a:t>
            </a:r>
            <a:endParaRPr lang="ru-RU" sz="36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3875314" cy="1325563"/>
          </a:xfrm>
        </p:spPr>
        <p:txBody>
          <a:bodyPr>
            <a:normAutofit/>
          </a:bodyPr>
          <a:lstStyle/>
          <a:p>
            <a:pPr algn="ctr"/>
            <a:r>
              <a:rPr lang="ru-RU" sz="6000" b="1" dirty="0" smtClean="0">
                <a:latin typeface="Arial Black" pitchFamily="34" charset="0"/>
              </a:rPr>
              <a:t>Африка</a:t>
            </a:r>
            <a:endParaRPr lang="ru-RU" sz="6000" b="1" dirty="0">
              <a:latin typeface="Arial Black" pitchFamily="34" charset="0"/>
            </a:endParaRPr>
          </a:p>
        </p:txBody>
      </p:sp>
      <p:sp>
        <p:nvSpPr>
          <p:cNvPr id="5" name="Прямоугольник 4"/>
          <p:cNvSpPr/>
          <p:nvPr/>
        </p:nvSpPr>
        <p:spPr>
          <a:xfrm>
            <a:off x="0" y="1287091"/>
            <a:ext cx="4267200" cy="2062103"/>
          </a:xfrm>
          <a:prstGeom prst="rect">
            <a:avLst/>
          </a:prstGeom>
          <a:solidFill>
            <a:srgbClr val="CCFFFF"/>
          </a:solidFill>
        </p:spPr>
        <p:txBody>
          <a:bodyPr wrap="square">
            <a:spAutoFit/>
          </a:bodyPr>
          <a:lstStyle/>
          <a:p>
            <a:r>
              <a:rPr lang="ru-RU" sz="3200" spc="-1" dirty="0" smtClean="0"/>
              <a:t>3. Это животное одновременно похоже на лошадь, зебру и жирафа. </a:t>
            </a:r>
            <a:r>
              <a:rPr lang="ru-RU" sz="3200" b="1" spc="-1" dirty="0" smtClean="0"/>
              <a:t>Назовите его</a:t>
            </a:r>
            <a:endParaRPr lang="ru-RU" sz="3200" b="1" dirty="0"/>
          </a:p>
        </p:txBody>
      </p:sp>
      <p:pic>
        <p:nvPicPr>
          <p:cNvPr id="8" name="Рисунок 7"/>
          <p:cNvPicPr/>
          <p:nvPr/>
        </p:nvPicPr>
        <p:blipFill>
          <a:blip r:embed="rId3" cstate="print"/>
          <a:stretch/>
        </p:blipFill>
        <p:spPr>
          <a:xfrm>
            <a:off x="4223657" y="0"/>
            <a:ext cx="4920343" cy="6858000"/>
          </a:xfrm>
          <a:prstGeom prst="rect">
            <a:avLst/>
          </a:prstGeom>
          <a:ln>
            <a:noFill/>
          </a:ln>
        </p:spPr>
      </p:pic>
      <p:pic>
        <p:nvPicPr>
          <p:cNvPr id="93186" name="Picture 2" descr="Окапи: скачать картинки, стоковые фото Окапи в хорошем качестве |  Depositphotos"/>
          <p:cNvPicPr>
            <a:picLocks noChangeAspect="1" noChangeArrowheads="1"/>
          </p:cNvPicPr>
          <p:nvPr/>
        </p:nvPicPr>
        <p:blipFill>
          <a:blip r:embed="rId4" cstate="print"/>
          <a:srcRect/>
          <a:stretch>
            <a:fillRect/>
          </a:stretch>
        </p:blipFill>
        <p:spPr bwMode="auto">
          <a:xfrm>
            <a:off x="0" y="3454400"/>
            <a:ext cx="4136571" cy="275771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3875314" cy="1325563"/>
          </a:xfrm>
        </p:spPr>
        <p:txBody>
          <a:bodyPr>
            <a:normAutofit/>
          </a:bodyPr>
          <a:lstStyle/>
          <a:p>
            <a:pPr algn="ctr"/>
            <a:r>
              <a:rPr lang="ru-RU" sz="6000" b="1" dirty="0" smtClean="0">
                <a:latin typeface="Arial Black" pitchFamily="34" charset="0"/>
              </a:rPr>
              <a:t>Африка</a:t>
            </a:r>
            <a:endParaRPr lang="ru-RU" sz="6000" b="1" dirty="0">
              <a:latin typeface="Arial Black" pitchFamily="34" charset="0"/>
            </a:endParaRPr>
          </a:p>
        </p:txBody>
      </p:sp>
      <p:sp>
        <p:nvSpPr>
          <p:cNvPr id="5" name="Прямоугольник 4"/>
          <p:cNvSpPr/>
          <p:nvPr/>
        </p:nvSpPr>
        <p:spPr>
          <a:xfrm>
            <a:off x="0" y="1287091"/>
            <a:ext cx="4572000" cy="4524315"/>
          </a:xfrm>
          <a:prstGeom prst="rect">
            <a:avLst/>
          </a:prstGeom>
          <a:solidFill>
            <a:srgbClr val="CCFFFF"/>
          </a:solidFill>
        </p:spPr>
        <p:txBody>
          <a:bodyPr wrap="square">
            <a:spAutoFit/>
          </a:bodyPr>
          <a:lstStyle/>
          <a:p>
            <a:r>
              <a:rPr lang="ru-RU" sz="3200" b="1" spc="-1" dirty="0" smtClean="0"/>
              <a:t>4. </a:t>
            </a:r>
            <a:r>
              <a:rPr lang="ru-RU" sz="3200" b="1" dirty="0" smtClean="0"/>
              <a:t>Какое сухопутное животное может открыть рот максимально широко?</a:t>
            </a:r>
          </a:p>
          <a:p>
            <a:pPr indent="623888"/>
            <a:r>
              <a:rPr lang="ru-RU" sz="3200" b="1" dirty="0" smtClean="0"/>
              <a:t>А)крокодил</a:t>
            </a:r>
          </a:p>
          <a:p>
            <a:pPr indent="623888"/>
            <a:r>
              <a:rPr lang="ru-RU" sz="3200" b="1" dirty="0" smtClean="0"/>
              <a:t>Б)бегемот</a:t>
            </a:r>
          </a:p>
          <a:p>
            <a:pPr indent="623888"/>
            <a:r>
              <a:rPr lang="ru-RU" sz="3200" b="1" dirty="0" smtClean="0"/>
              <a:t>В)бабуин</a:t>
            </a:r>
          </a:p>
          <a:p>
            <a:pPr indent="623888"/>
            <a:r>
              <a:rPr lang="ru-RU" sz="3200" b="1" dirty="0" smtClean="0"/>
              <a:t>Г) кит</a:t>
            </a:r>
          </a:p>
          <a:p>
            <a:endParaRPr lang="ru-RU" sz="3200" b="1" dirty="0"/>
          </a:p>
        </p:txBody>
      </p:sp>
      <p:pic>
        <p:nvPicPr>
          <p:cNvPr id="6" name="Picture 4" descr="пасть бабуина"/>
          <p:cNvPicPr>
            <a:picLocks noChangeAspect="1" noChangeArrowheads="1"/>
          </p:cNvPicPr>
          <p:nvPr/>
        </p:nvPicPr>
        <p:blipFill>
          <a:blip r:embed="rId3" cstate="print"/>
          <a:srcRect/>
          <a:stretch>
            <a:fillRect/>
          </a:stretch>
        </p:blipFill>
        <p:spPr bwMode="auto">
          <a:xfrm>
            <a:off x="2786743" y="3784599"/>
            <a:ext cx="3120572" cy="2082139"/>
          </a:xfrm>
          <a:prstGeom prst="rect">
            <a:avLst/>
          </a:prstGeom>
          <a:noFill/>
        </p:spPr>
      </p:pic>
      <p:pic>
        <p:nvPicPr>
          <p:cNvPr id="7" name="Picture 5" descr="пасть кита"/>
          <p:cNvPicPr>
            <a:picLocks noChangeAspect="1" noChangeArrowheads="1"/>
          </p:cNvPicPr>
          <p:nvPr/>
        </p:nvPicPr>
        <p:blipFill>
          <a:blip r:embed="rId4" cstate="print"/>
          <a:srcRect/>
          <a:stretch>
            <a:fillRect/>
          </a:stretch>
        </p:blipFill>
        <p:spPr bwMode="auto">
          <a:xfrm>
            <a:off x="6008914" y="4506685"/>
            <a:ext cx="3135086" cy="2351315"/>
          </a:xfrm>
          <a:prstGeom prst="rect">
            <a:avLst/>
          </a:prstGeom>
          <a:noFill/>
        </p:spPr>
      </p:pic>
      <p:pic>
        <p:nvPicPr>
          <p:cNvPr id="9" name="Picture 6" descr="бегемот"/>
          <p:cNvPicPr>
            <a:picLocks noChangeAspect="1" noChangeArrowheads="1"/>
          </p:cNvPicPr>
          <p:nvPr/>
        </p:nvPicPr>
        <p:blipFill>
          <a:blip r:embed="rId5" cstate="print"/>
          <a:srcRect/>
          <a:stretch>
            <a:fillRect/>
          </a:stretch>
        </p:blipFill>
        <p:spPr bwMode="auto">
          <a:xfrm>
            <a:off x="5962107" y="2068285"/>
            <a:ext cx="3181893" cy="2198916"/>
          </a:xfrm>
          <a:prstGeom prst="rect">
            <a:avLst/>
          </a:prstGeom>
          <a:noFill/>
        </p:spPr>
      </p:pic>
      <p:pic>
        <p:nvPicPr>
          <p:cNvPr id="10" name="Picture 7" descr="пасть крокожила "/>
          <p:cNvPicPr>
            <a:picLocks noChangeAspect="1" noChangeArrowheads="1"/>
          </p:cNvPicPr>
          <p:nvPr/>
        </p:nvPicPr>
        <p:blipFill>
          <a:blip r:embed="rId6" cstate="print"/>
          <a:srcRect/>
          <a:stretch>
            <a:fillRect/>
          </a:stretch>
        </p:blipFill>
        <p:spPr bwMode="auto">
          <a:xfrm>
            <a:off x="4002314" y="0"/>
            <a:ext cx="3060290" cy="203290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6000" dirty="0" smtClean="0">
                <a:solidFill>
                  <a:schemeClr val="accent5">
                    <a:lumMod val="75000"/>
                  </a:schemeClr>
                </a:solidFill>
                <a:latin typeface="Arial Black" pitchFamily="34" charset="0"/>
              </a:rPr>
              <a:t>Европа </a:t>
            </a:r>
            <a:endParaRPr lang="ru-RU" sz="6000" dirty="0">
              <a:solidFill>
                <a:schemeClr val="accent5">
                  <a:lumMod val="75000"/>
                </a:schemeClr>
              </a:solidFill>
              <a:latin typeface="Arial Black" pitchFamily="34" charset="0"/>
            </a:endParaRPr>
          </a:p>
        </p:txBody>
      </p:sp>
      <p:sp>
        <p:nvSpPr>
          <p:cNvPr id="4" name="Прямоугольник 3"/>
          <p:cNvSpPr/>
          <p:nvPr/>
        </p:nvSpPr>
        <p:spPr>
          <a:xfrm>
            <a:off x="0" y="1506371"/>
            <a:ext cx="4659086" cy="4524315"/>
          </a:xfrm>
          <a:prstGeom prst="rect">
            <a:avLst/>
          </a:prstGeom>
          <a:solidFill>
            <a:srgbClr val="CCFFFF"/>
          </a:solidFill>
        </p:spPr>
        <p:txBody>
          <a:bodyPr wrap="square">
            <a:spAutoFit/>
          </a:bodyPr>
          <a:lstStyle/>
          <a:p>
            <a:pPr marL="174625" indent="-174625">
              <a:buAutoNum type="arabicPeriod"/>
            </a:pPr>
            <a:r>
              <a:rPr lang="ru-RU" sz="3200" dirty="0" smtClean="0"/>
              <a:t>Это рыба из семейства лососевых, по латыни она называется   </a:t>
            </a:r>
            <a:r>
              <a:rPr lang="en-US" sz="3200" i="1" dirty="0" err="1" smtClean="0"/>
              <a:t>Salmo</a:t>
            </a:r>
            <a:r>
              <a:rPr lang="en-US" sz="3200" i="1" dirty="0" smtClean="0"/>
              <a:t> </a:t>
            </a:r>
            <a:r>
              <a:rPr lang="en-US" sz="3200" i="1" dirty="0" err="1" smtClean="0"/>
              <a:t>Marmoratus</a:t>
            </a:r>
            <a:r>
              <a:rPr lang="ru-RU" sz="3200" dirty="0" smtClean="0"/>
              <a:t>  и обитает в реках бассейна  Адриатического моря.</a:t>
            </a:r>
          </a:p>
          <a:p>
            <a:pPr marL="174625" indent="-174625"/>
            <a:r>
              <a:rPr lang="ru-RU" sz="3200" dirty="0" smtClean="0"/>
              <a:t>Попробуйте составить из этих букв ее русское название:</a:t>
            </a:r>
          </a:p>
        </p:txBody>
      </p:sp>
      <p:pic>
        <p:nvPicPr>
          <p:cNvPr id="5" name="Рисунок 4"/>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rcRect/>
          <a:stretch>
            <a:fillRect/>
          </a:stretch>
        </p:blipFill>
        <p:spPr bwMode="auto">
          <a:xfrm>
            <a:off x="4667250" y="1520626"/>
            <a:ext cx="4476750" cy="2974920"/>
          </a:xfrm>
          <a:prstGeom prst="rect">
            <a:avLst/>
          </a:prstGeom>
          <a:noFill/>
          <a:ln>
            <a:noFill/>
          </a:ln>
        </p:spPr>
      </p:pic>
      <p:sp>
        <p:nvSpPr>
          <p:cNvPr id="6" name="Прямоугольник 5"/>
          <p:cNvSpPr/>
          <p:nvPr/>
        </p:nvSpPr>
        <p:spPr>
          <a:xfrm>
            <a:off x="4940204" y="4753818"/>
            <a:ext cx="4203796" cy="1569660"/>
          </a:xfrm>
          <a:prstGeom prst="rect">
            <a:avLst/>
          </a:prstGeom>
          <a:solidFill>
            <a:schemeClr val="bg1"/>
          </a:solidFill>
        </p:spPr>
        <p:txBody>
          <a:bodyPr wrap="square">
            <a:spAutoFit/>
          </a:bodyPr>
          <a:lstStyle/>
          <a:p>
            <a:pPr algn="ctr"/>
            <a:r>
              <a:rPr lang="ru-RU" sz="4800" b="1" i="1" dirty="0" err="1" smtClean="0"/>
              <a:t>рноммараян</a:t>
            </a:r>
            <a:r>
              <a:rPr lang="ru-RU" sz="4800" b="1" i="1" dirty="0" smtClean="0"/>
              <a:t>     </a:t>
            </a:r>
            <a:r>
              <a:rPr lang="ru-RU" sz="4800" b="1" i="1" dirty="0" err="1" smtClean="0"/>
              <a:t>еьрофл</a:t>
            </a:r>
            <a:endParaRPr lang="ru-RU" sz="48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4581979" cy="1325563"/>
          </a:xfrm>
        </p:spPr>
        <p:txBody>
          <a:bodyPr>
            <a:normAutofit/>
          </a:bodyPr>
          <a:lstStyle/>
          <a:p>
            <a:pPr algn="ctr"/>
            <a:r>
              <a:rPr lang="ru-RU" sz="6000" dirty="0" smtClean="0">
                <a:solidFill>
                  <a:schemeClr val="accent5">
                    <a:lumMod val="75000"/>
                  </a:schemeClr>
                </a:solidFill>
                <a:latin typeface="Arial Black" pitchFamily="34" charset="0"/>
              </a:rPr>
              <a:t>Европа </a:t>
            </a:r>
            <a:endParaRPr lang="ru-RU" sz="6000" dirty="0">
              <a:solidFill>
                <a:schemeClr val="accent5">
                  <a:lumMod val="75000"/>
                </a:schemeClr>
              </a:solidFill>
              <a:latin typeface="Arial Black" pitchFamily="34" charset="0"/>
            </a:endParaRPr>
          </a:p>
        </p:txBody>
      </p:sp>
      <p:sp>
        <p:nvSpPr>
          <p:cNvPr id="4" name="Прямоугольник 3"/>
          <p:cNvSpPr/>
          <p:nvPr/>
        </p:nvSpPr>
        <p:spPr>
          <a:xfrm>
            <a:off x="203200" y="1477342"/>
            <a:ext cx="4702629" cy="5201424"/>
          </a:xfrm>
          <a:prstGeom prst="rect">
            <a:avLst/>
          </a:prstGeom>
          <a:solidFill>
            <a:srgbClr val="CCFFFF"/>
          </a:solidFill>
        </p:spPr>
        <p:txBody>
          <a:bodyPr wrap="square">
            <a:spAutoFit/>
          </a:bodyPr>
          <a:lstStyle/>
          <a:p>
            <a:r>
              <a:rPr lang="ru-RU" sz="2800" dirty="0" smtClean="0">
                <a:cs typeface="Arial" panose="020B0604020202020204" pitchFamily="34" charset="0"/>
              </a:rPr>
              <a:t>2. Клёст – </a:t>
            </a:r>
            <a:r>
              <a:rPr lang="ru-RU" sz="2800" dirty="0" smtClean="0"/>
              <a:t>лесная певчая </a:t>
            </a:r>
          </a:p>
          <a:p>
            <a:r>
              <a:rPr lang="ru-RU" sz="2800" dirty="0" smtClean="0"/>
              <a:t>птица. Питается семенами </a:t>
            </a:r>
          </a:p>
          <a:p>
            <a:r>
              <a:rPr lang="ru-RU" sz="2800" dirty="0" smtClean="0"/>
              <a:t>хвойных деревьев. У клеста мощный клюв с перекрещивающимися кончиками,  и, подобно </a:t>
            </a:r>
          </a:p>
          <a:p>
            <a:r>
              <a:rPr lang="ru-RU" sz="2800" dirty="0" smtClean="0"/>
              <a:t>попугаям, он использует клюв для </a:t>
            </a:r>
            <a:r>
              <a:rPr lang="ru-RU" sz="2800" dirty="0" err="1" smtClean="0"/>
              <a:t>ла́занья</a:t>
            </a:r>
            <a:r>
              <a:rPr lang="ru-RU" sz="2800" dirty="0" smtClean="0"/>
              <a:t>. </a:t>
            </a:r>
          </a:p>
          <a:p>
            <a:r>
              <a:rPr lang="ru-RU" sz="3600" b="1" dirty="0" smtClean="0">
                <a:cs typeface="Arial" panose="020B0604020202020204" pitchFamily="34" charset="0"/>
              </a:rPr>
              <a:t>Почему тушка клеста после его смерти не разлагается?</a:t>
            </a:r>
            <a:endParaRPr lang="ru-RU" sz="3600" b="1" dirty="0">
              <a:cs typeface="Arial" panose="020B0604020202020204" pitchFamily="34" charset="0"/>
            </a:endParaRPr>
          </a:p>
        </p:txBody>
      </p:sp>
      <p:pic>
        <p:nvPicPr>
          <p:cNvPr id="7" name="Picture 2" descr="Выделяют основные 4 вида клеста и 2 менее распространенные"/>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97073" y="1"/>
            <a:ext cx="4246927" cy="68580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1"/>
            <a:ext cx="9144000" cy="1103086"/>
          </a:xfrm>
        </p:spPr>
        <p:txBody>
          <a:bodyPr>
            <a:normAutofit/>
          </a:bodyPr>
          <a:lstStyle/>
          <a:p>
            <a:pPr algn="ctr"/>
            <a:r>
              <a:rPr lang="ru-RU" sz="6000" b="1" dirty="0" smtClean="0">
                <a:solidFill>
                  <a:srgbClr val="FFCC00"/>
                </a:solidFill>
                <a:effectLst>
                  <a:outerShdw blurRad="38100" dist="38100" dir="2700000" algn="tl">
                    <a:srgbClr val="000000">
                      <a:alpha val="43137"/>
                    </a:srgbClr>
                  </a:outerShdw>
                </a:effectLst>
                <a:latin typeface="Arial Black" pitchFamily="34" charset="0"/>
              </a:rPr>
              <a:t>Азия</a:t>
            </a:r>
            <a:r>
              <a:rPr lang="ru-RU" sz="6000" b="1" dirty="0" smtClean="0">
                <a:solidFill>
                  <a:srgbClr val="FFCC00"/>
                </a:solidFill>
                <a:latin typeface="Arial Black" pitchFamily="34" charset="0"/>
              </a:rPr>
              <a:t> </a:t>
            </a:r>
            <a:endParaRPr lang="ru-RU" sz="6000" b="1" dirty="0">
              <a:solidFill>
                <a:srgbClr val="FFCC00"/>
              </a:solidFill>
              <a:latin typeface="Arial Black" pitchFamily="34" charset="0"/>
            </a:endParaRPr>
          </a:p>
        </p:txBody>
      </p:sp>
      <p:sp>
        <p:nvSpPr>
          <p:cNvPr id="4" name="Прямоугольник 3"/>
          <p:cNvSpPr/>
          <p:nvPr/>
        </p:nvSpPr>
        <p:spPr>
          <a:xfrm>
            <a:off x="0" y="943429"/>
            <a:ext cx="9144000" cy="2677656"/>
          </a:xfrm>
          <a:prstGeom prst="rect">
            <a:avLst/>
          </a:prstGeom>
          <a:solidFill>
            <a:srgbClr val="CCFFFF"/>
          </a:solidFill>
        </p:spPr>
        <p:txBody>
          <a:bodyPr wrap="square">
            <a:spAutoFit/>
          </a:bodyPr>
          <a:lstStyle/>
          <a:p>
            <a:r>
              <a:rPr lang="ru-RU" sz="2800" dirty="0" smtClean="0"/>
              <a:t>1. Азиатский муравей-портной. Эти муравьи строят гнёзда на деревьях, соединяя их из листьев, которые они скрепляют паутинными нитями своих личинок. Одна колония может контролировать более 10 деревьев. Общая численность одной семьи составляет до 500 000 рабочих муравьёв.</a:t>
            </a:r>
            <a:endParaRPr lang="ru-RU" sz="2800" dirty="0"/>
          </a:p>
        </p:txBody>
      </p:sp>
      <p:pic>
        <p:nvPicPr>
          <p:cNvPr id="91138" name="Picture 2" descr="Азиатский муравей-портной — Википедия"/>
          <p:cNvPicPr>
            <a:picLocks noChangeAspect="1" noChangeArrowheads="1"/>
          </p:cNvPicPr>
          <p:nvPr/>
        </p:nvPicPr>
        <p:blipFill>
          <a:blip r:embed="rId3" cstate="print"/>
          <a:srcRect/>
          <a:stretch>
            <a:fillRect/>
          </a:stretch>
        </p:blipFill>
        <p:spPr bwMode="auto">
          <a:xfrm>
            <a:off x="0" y="3189515"/>
            <a:ext cx="4891314" cy="3668485"/>
          </a:xfrm>
          <a:prstGeom prst="rect">
            <a:avLst/>
          </a:prstGeom>
          <a:noFill/>
        </p:spPr>
      </p:pic>
      <p:sp>
        <p:nvSpPr>
          <p:cNvPr id="6" name="TextBox 5"/>
          <p:cNvSpPr txBox="1"/>
          <p:nvPr/>
        </p:nvSpPr>
        <p:spPr>
          <a:xfrm>
            <a:off x="4934856" y="3880454"/>
            <a:ext cx="4209143" cy="2062103"/>
          </a:xfrm>
          <a:prstGeom prst="rect">
            <a:avLst/>
          </a:prstGeom>
          <a:solidFill>
            <a:schemeClr val="bg1"/>
          </a:solidFill>
        </p:spPr>
        <p:txBody>
          <a:bodyPr wrap="square" rtlCol="0">
            <a:spAutoFit/>
          </a:bodyPr>
          <a:lstStyle/>
          <a:p>
            <a:pPr algn="ctr"/>
            <a:r>
              <a:rPr lang="ru-RU" sz="3200" b="1" dirty="0" smtClean="0">
                <a:latin typeface="Arial" panose="020B0604020202020204" pitchFamily="34" charset="0"/>
                <a:cs typeface="Arial" panose="020B0604020202020204" pitchFamily="34" charset="0"/>
              </a:rPr>
              <a:t>Как муравьи перебираются через ручьи и канавы?</a:t>
            </a:r>
            <a:endParaRPr lang="ru-RU" sz="3200" b="1" dirty="0">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712</TotalTime>
  <Words>874</Words>
  <Application>Microsoft Office PowerPoint</Application>
  <PresentationFormat>Экран (4:3)</PresentationFormat>
  <Paragraphs>89</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 Office</vt:lpstr>
      <vt:lpstr>Слайд 1</vt:lpstr>
      <vt:lpstr>Слайд 2</vt:lpstr>
      <vt:lpstr>Африка</vt:lpstr>
      <vt:lpstr>Африка</vt:lpstr>
      <vt:lpstr>Африка</vt:lpstr>
      <vt:lpstr>Африка</vt:lpstr>
      <vt:lpstr>Европа </vt:lpstr>
      <vt:lpstr>Европа </vt:lpstr>
      <vt:lpstr>Азия </vt:lpstr>
      <vt:lpstr>Азия </vt:lpstr>
      <vt:lpstr>Северная Америка </vt:lpstr>
      <vt:lpstr>Северная Америка </vt:lpstr>
      <vt:lpstr>Северная Америка </vt:lpstr>
      <vt:lpstr>Южная Америка </vt:lpstr>
      <vt:lpstr>Южная Америка </vt:lpstr>
      <vt:lpstr>Австралия</vt:lpstr>
      <vt:lpstr>Австралия</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Михаил Горяйнов</dc:creator>
  <cp:lastModifiedBy>Пользователь Windows</cp:lastModifiedBy>
  <cp:revision>111</cp:revision>
  <dcterms:created xsi:type="dcterms:W3CDTF">2013-11-19T05:52:05Z</dcterms:created>
  <dcterms:modified xsi:type="dcterms:W3CDTF">2021-08-08T08:34:11Z</dcterms:modified>
</cp:coreProperties>
</file>