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7" r:id="rId4"/>
    <p:sldId id="269" r:id="rId5"/>
    <p:sldId id="268" r:id="rId6"/>
    <p:sldId id="258" r:id="rId7"/>
    <p:sldId id="259" r:id="rId8"/>
    <p:sldId id="264" r:id="rId9"/>
    <p:sldId id="263" r:id="rId10"/>
    <p:sldId id="266" r:id="rId11"/>
    <p:sldId id="262" r:id="rId12"/>
    <p:sldId id="267" r:id="rId13"/>
    <p:sldId id="261" r:id="rId14"/>
    <p:sldId id="270" r:id="rId15"/>
    <p:sldId id="265" r:id="rId16"/>
    <p:sldId id="286" r:id="rId17"/>
    <p:sldId id="287" r:id="rId18"/>
    <p:sldId id="272" r:id="rId19"/>
    <p:sldId id="275" r:id="rId20"/>
    <p:sldId id="273" r:id="rId21"/>
    <p:sldId id="277" r:id="rId22"/>
    <p:sldId id="278" r:id="rId23"/>
    <p:sldId id="279" r:id="rId24"/>
    <p:sldId id="280" r:id="rId25"/>
    <p:sldId id="284" r:id="rId26"/>
    <p:sldId id="282" r:id="rId27"/>
    <p:sldId id="288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257EB-9458-4122-99D3-36D59166686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53397-3497-4FA1-B4CB-EC610EDC2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53397-3497-4FA1-B4CB-EC610EDC211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1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53397-3497-4FA1-B4CB-EC610EDC211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3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7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40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9" y="274640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7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4" y="2130427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4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45F8-8089-4A45-940B-C3DD93390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7FCF-0124-4C69-8A68-347D50324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9B7C-9700-4792-8F83-B83EDFA42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4" y="1600202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2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4B9E-8299-4071-9D20-A5B58E65A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DDED-2D82-4325-9A20-AF1170BA2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2276-F58F-4768-B84F-6875ABB8F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648C9-C17B-4E42-90DE-3CC307217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D1BC-C64E-4E87-9642-FEF589E1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F2F62-1145-4D73-9638-F13DAE0DE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F59A-2075-4986-B7D3-76B4C0326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40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274640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50492-8CC2-4622-9480-206D9F7F0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3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10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68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2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9" y="1600202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2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E61326-29D8-4484-BECB-85CF0CB0100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C7C058-0C25-4721-AE3E-75DB8471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7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4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4" y="1600202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8936FB-1096-4C49-9E19-5615117B4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3348039" y="6237288"/>
            <a:ext cx="2716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hlinkClick r:id="rId13"/>
              </a:rPr>
              <a:t>Free Powerpoint Templates</a:t>
            </a:r>
            <a:endParaRPr lang="fr-FR" sz="1800"/>
          </a:p>
        </p:txBody>
      </p:sp>
      <p:pic>
        <p:nvPicPr>
          <p:cNvPr id="1051" name="Picture 27" descr="nb v rufghjf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1" y="6375401"/>
            <a:ext cx="986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chemeClr val="bg1"/>
                </a:solidFill>
              </a:rPr>
              <a:t>Page </a:t>
            </a:r>
            <a:fld id="{3DC59D96-C8E6-4D47-8D32-19C75EC2B670}" type="slidenum">
              <a:rPr lang="fr-FR" sz="1800" b="1">
                <a:solidFill>
                  <a:schemeClr val="bg1"/>
                </a:solidFill>
              </a:rPr>
              <a:pPr/>
              <a:t>‹#›</a:t>
            </a:fld>
            <a:endParaRPr lang="fr-FR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66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1" y="388723"/>
            <a:ext cx="7899198" cy="5270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90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1" y="649115"/>
            <a:ext cx="8482032" cy="5566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5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9" y="689592"/>
            <a:ext cx="8498923" cy="566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5" y="827904"/>
            <a:ext cx="8248134" cy="549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0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4" y="618151"/>
            <a:ext cx="7437037" cy="570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9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61" y="299554"/>
            <a:ext cx="8881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Искусство </a:t>
            </a:r>
            <a:endParaRPr lang="ru-RU" sz="6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и </a:t>
            </a:r>
            <a:r>
              <a:rPr lang="ru-RU" sz="6000" b="1" dirty="0">
                <a:solidFill>
                  <a:srgbClr val="FFFF00"/>
                </a:solidFill>
              </a:rPr>
              <a:t>духовная жизнь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25" y="3262184"/>
            <a:ext cx="6001264" cy="344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39450" y="2379359"/>
            <a:ext cx="330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Д/З: параграф 11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56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488" y="407773"/>
            <a:ext cx="8118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Используя знания истории, обществознания, объясните, с чем связано возникновение искусства?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76" y="2557848"/>
            <a:ext cx="5552303" cy="416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0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849" y="178416"/>
            <a:ext cx="6660292" cy="93369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ИСКУССТВО-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1849" y="1013096"/>
            <a:ext cx="8872151" cy="468336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600" b="1" dirty="0" smtClean="0"/>
              <a:t>особая </a:t>
            </a:r>
            <a:r>
              <a:rPr lang="ru-RU" sz="3600" b="1" dirty="0"/>
              <a:t>форма общественного </a:t>
            </a:r>
            <a:r>
              <a:rPr lang="ru-RU" sz="3600" b="1" dirty="0" smtClean="0"/>
              <a:t>сознания.</a:t>
            </a:r>
            <a:endParaRPr lang="ru-RU" sz="36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rgbClr val="FFFF00"/>
                </a:solidFill>
              </a:rPr>
              <a:t>практическая </a:t>
            </a:r>
            <a:r>
              <a:rPr lang="ru-RU" sz="3600" b="1" dirty="0">
                <a:solidFill>
                  <a:srgbClr val="FFFF00"/>
                </a:solidFill>
              </a:rPr>
              <a:t>деятельность </a:t>
            </a:r>
            <a:r>
              <a:rPr lang="ru-RU" sz="3600" b="1" dirty="0" smtClean="0">
                <a:solidFill>
                  <a:srgbClr val="FFFF00"/>
                </a:solidFill>
              </a:rPr>
              <a:t>человека, направленная </a:t>
            </a:r>
            <a:r>
              <a:rPr lang="ru-RU" sz="3600" b="1" dirty="0">
                <a:solidFill>
                  <a:srgbClr val="FFFF00"/>
                </a:solidFill>
              </a:rPr>
              <a:t>на освоение и создание эстетических </a:t>
            </a:r>
            <a:r>
              <a:rPr lang="ru-RU" sz="3600" b="1" dirty="0" smtClean="0">
                <a:solidFill>
                  <a:srgbClr val="FFFF00"/>
                </a:solidFill>
              </a:rPr>
              <a:t>ценностей.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3600" b="1" dirty="0"/>
              <a:t>Выражает эстетическое отношение человека к </a:t>
            </a:r>
            <a:r>
              <a:rPr lang="ru-RU" sz="3600" b="1" dirty="0" smtClean="0"/>
              <a:t>миру.</a:t>
            </a:r>
            <a:endParaRPr lang="ru-RU" sz="3600" b="1" dirty="0"/>
          </a:p>
          <a:p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547287" y="29401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?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833" y="126859"/>
            <a:ext cx="9246973" cy="9361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Взгляды на сущность искусства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575557"/>
              </p:ext>
            </p:extLst>
          </p:nvPr>
        </p:nvGraphicFramePr>
        <p:xfrm>
          <a:off x="177112" y="1346885"/>
          <a:ext cx="88350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541"/>
                <a:gridCol w="4417541"/>
              </a:tblGrid>
              <a:tr h="4296858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Искусство-</a:t>
                      </a:r>
                      <a:r>
                        <a:rPr lang="ru-RU" sz="4000" dirty="0" smtClean="0">
                          <a:solidFill>
                            <a:schemeClr val="tx2"/>
                          </a:solidFill>
                        </a:rPr>
                        <a:t>подражание природе</a:t>
                      </a:r>
                      <a:r>
                        <a:rPr lang="ru-RU" sz="4000" dirty="0" smtClean="0"/>
                        <a:t>. </a:t>
                      </a:r>
                    </a:p>
                    <a:p>
                      <a:r>
                        <a:rPr lang="ru-RU" sz="4000" dirty="0" smtClean="0"/>
                        <a:t>Природа</a:t>
                      </a:r>
                      <a:r>
                        <a:rPr lang="en-US" sz="4000" dirty="0" smtClean="0"/>
                        <a:t> </a:t>
                      </a:r>
                      <a:r>
                        <a:rPr lang="ru-RU" sz="4000" dirty="0" smtClean="0"/>
                        <a:t>-</a:t>
                      </a:r>
                      <a:r>
                        <a:rPr lang="en-US" sz="4000" dirty="0" smtClean="0"/>
                        <a:t> </a:t>
                      </a:r>
                      <a:r>
                        <a:rPr lang="ru-RU" sz="4000" dirty="0" smtClean="0"/>
                        <a:t>лучший мастер форм</a:t>
                      </a:r>
                      <a:endParaRPr lang="ru-RU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Искусство-</a:t>
                      </a:r>
                      <a:r>
                        <a:rPr lang="ru-RU" sz="4000" dirty="0" smtClean="0">
                          <a:solidFill>
                            <a:schemeClr val="tx2"/>
                          </a:solidFill>
                        </a:rPr>
                        <a:t>творческое самовыражение личности </a:t>
                      </a:r>
                      <a:r>
                        <a:rPr lang="ru-RU" sz="4000" dirty="0" smtClean="0"/>
                        <a:t>или знаково-символическая концепция</a:t>
                      </a:r>
                      <a:endParaRPr lang="ru-RU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8416" y="1"/>
            <a:ext cx="7315200" cy="10081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Предмет искусства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4707"/>
            <a:ext cx="8983362" cy="23631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Человек</a:t>
            </a:r>
          </a:p>
          <a:p>
            <a:r>
              <a:rPr lang="ru-RU" b="1" dirty="0"/>
              <a:t>Его отношение с окружающим миром, другими индивидами</a:t>
            </a:r>
          </a:p>
          <a:p>
            <a:r>
              <a:rPr lang="ru-RU" b="1" dirty="0"/>
              <a:t>Жизнь людей в определенных исторических условиях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887443" y="2619915"/>
            <a:ext cx="489274" cy="3912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96397" y="2987823"/>
            <a:ext cx="5760640" cy="684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Художественные образы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020" y="3766926"/>
            <a:ext cx="4196697" cy="6697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Результат вымысла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6737" y="3741150"/>
            <a:ext cx="4426625" cy="11507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Отражение действительности</a:t>
            </a:r>
          </a:p>
        </p:txBody>
      </p:sp>
      <p:sp>
        <p:nvSpPr>
          <p:cNvPr id="8" name="Крест 7"/>
          <p:cNvSpPr/>
          <p:nvPr/>
        </p:nvSpPr>
        <p:spPr>
          <a:xfrm>
            <a:off x="4311661" y="3954630"/>
            <a:ext cx="360040" cy="405862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79642"/>
            <a:ext cx="9144000" cy="163007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Процесс художественного обобщения, выделение существенных признаков познаваемых предметов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6100" y="-95026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?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276" y="643709"/>
            <a:ext cx="8377881" cy="4032447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Задание: </a:t>
            </a:r>
            <a:r>
              <a:rPr lang="ru-RU" b="1" dirty="0" smtClean="0">
                <a:solidFill>
                  <a:schemeClr val="tx1"/>
                </a:solidFill>
              </a:rPr>
              <a:t>найдите на стр.114-116 учебника </a:t>
            </a:r>
            <a:r>
              <a:rPr lang="ru-RU" b="1" dirty="0">
                <a:solidFill>
                  <a:schemeClr val="tx1"/>
                </a:solidFill>
              </a:rPr>
              <a:t>особенности </a:t>
            </a:r>
            <a:r>
              <a:rPr lang="ru-RU" b="1" dirty="0" smtClean="0">
                <a:solidFill>
                  <a:schemeClr val="tx1"/>
                </a:solidFill>
              </a:rPr>
              <a:t>искусства  и выпишите их в тетрадь.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61" y="333632"/>
            <a:ext cx="5893243" cy="615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"/>
            <a:ext cx="7261654" cy="980726"/>
          </a:xfrm>
        </p:spPr>
        <p:txBody>
          <a:bodyPr/>
          <a:lstStyle/>
          <a:p>
            <a:r>
              <a:rPr lang="ru-RU" b="1" dirty="0" smtClean="0"/>
              <a:t>Особенности искусства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2615"/>
            <a:ext cx="9144000" cy="5721179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r>
              <a:rPr lang="ru-RU" sz="3600" b="1" dirty="0"/>
              <a:t>Чувственное восприятие окружающего мира</a:t>
            </a:r>
          </a:p>
          <a:p>
            <a:r>
              <a:rPr lang="ru-RU" sz="3600" b="1" dirty="0"/>
              <a:t>Субъективно</a:t>
            </a:r>
          </a:p>
          <a:p>
            <a:r>
              <a:rPr lang="ru-RU" sz="3600" b="1" dirty="0"/>
              <a:t>Образно (</a:t>
            </a:r>
            <a:r>
              <a:rPr lang="en-US" sz="3600" b="1" dirty="0"/>
              <a:t>co</a:t>
            </a:r>
            <a:r>
              <a:rPr lang="ru-RU" sz="3600" b="1" dirty="0"/>
              <a:t>здание художественного образа )</a:t>
            </a:r>
          </a:p>
          <a:p>
            <a:r>
              <a:rPr lang="ru-RU" sz="3600" b="1" dirty="0"/>
              <a:t>Искусство проявляет себя в законченных авторских произведениях</a:t>
            </a:r>
          </a:p>
          <a:p>
            <a:r>
              <a:rPr lang="ru-RU" sz="3600" b="1" dirty="0"/>
              <a:t>Индивидуально создание произведений искусства, индивидуально и их </a:t>
            </a:r>
            <a:r>
              <a:rPr lang="ru-RU" sz="3600" b="1" dirty="0" smtClean="0"/>
              <a:t>восприятие.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2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138"/>
            <a:ext cx="7315200" cy="1340767"/>
          </a:xfrm>
        </p:spPr>
        <p:txBody>
          <a:bodyPr/>
          <a:lstStyle/>
          <a:p>
            <a:r>
              <a:rPr lang="ru-RU" b="1" dirty="0" smtClean="0"/>
              <a:t>Особенности искусства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254273"/>
            <a:ext cx="9144001" cy="457811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600" b="1" dirty="0"/>
              <a:t>В искусстве не существует поступательного развития</a:t>
            </a:r>
          </a:p>
          <a:p>
            <a:r>
              <a:rPr lang="ru-RU" sz="3600" b="1" dirty="0"/>
              <a:t>Художественные шедевры остаются неподвластными времени, сохраняют свою ценность </a:t>
            </a:r>
          </a:p>
          <a:p>
            <a:r>
              <a:rPr lang="ru-RU" sz="3600" b="1" dirty="0"/>
              <a:t>Не зависит от опытного знания и материальных потребностей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9923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399" y="1"/>
            <a:ext cx="7315200" cy="4320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Функции искусства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166940"/>
              </p:ext>
            </p:extLst>
          </p:nvPr>
        </p:nvGraphicFramePr>
        <p:xfrm>
          <a:off x="0" y="654907"/>
          <a:ext cx="9144000" cy="608500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262184"/>
                <a:gridCol w="5881816"/>
              </a:tblGrid>
              <a:tr h="60988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ФУНКЦИЯ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СОДЕРЖАНИЕ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8397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Эстетическая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729731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Общественно-преобразующая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13082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Художественно-концептуальная 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18131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Воспитательная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75685" y="1277035"/>
            <a:ext cx="5857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Формирует эстетические вкусы т потребности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0078" y="2577112"/>
            <a:ext cx="5968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Идейно-эстетическое воздействие на людей для преобразования общества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7881" y="4284154"/>
            <a:ext cx="5912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Анализ состояния окружающего мира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7880" y="5584231"/>
            <a:ext cx="5996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Формирует личность, чувства и мысли людей</a:t>
            </a:r>
          </a:p>
        </p:txBody>
      </p:sp>
    </p:spTree>
    <p:extLst>
      <p:ext uri="{BB962C8B-B14F-4D97-AF65-F5344CB8AC3E}">
        <p14:creationId xmlns:p14="http://schemas.microsoft.com/office/powerpoint/2010/main" val="8696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399" y="1"/>
            <a:ext cx="7315200" cy="729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Функции искусства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58765"/>
              </p:ext>
            </p:extLst>
          </p:nvPr>
        </p:nvGraphicFramePr>
        <p:xfrm>
          <a:off x="-1" y="864973"/>
          <a:ext cx="9144000" cy="514950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72250"/>
                <a:gridCol w="5671750"/>
              </a:tblGrid>
              <a:tr h="766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ФУНКЦИЯ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СОДЕРЖАНИЕ</a:t>
                      </a:r>
                      <a:endParaRPr lang="ru-RU" sz="3200" b="1" dirty="0"/>
                    </a:p>
                  </a:txBody>
                  <a:tcPr/>
                </a:tc>
              </a:tr>
              <a:tr h="227949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Утешительно-компенсаторная</a:t>
                      </a:r>
                      <a:endParaRPr lang="ru-RU" sz="3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05286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Предвосхищения</a:t>
                      </a:r>
                      <a:endParaRPr lang="ru-RU" sz="3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8604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Внушающая</a:t>
                      </a:r>
                      <a:endParaRPr lang="ru-RU" sz="3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61037" y="1632806"/>
            <a:ext cx="57829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Гармонизирует душу, сохраняет и восстанавливает психическое развитие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1036" y="3930594"/>
            <a:ext cx="4693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Предвосхищает будущее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1036" y="4937263"/>
            <a:ext cx="5782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Воздействует на подсознание людей,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ru-RU" sz="3200" b="1" dirty="0">
                <a:solidFill>
                  <a:schemeClr val="bg2"/>
                </a:solidFill>
              </a:rPr>
              <a:t>их психику</a:t>
            </a:r>
          </a:p>
        </p:txBody>
      </p:sp>
    </p:spTree>
    <p:extLst>
      <p:ext uri="{BB962C8B-B14F-4D97-AF65-F5344CB8AC3E}">
        <p14:creationId xmlns:p14="http://schemas.microsoft.com/office/powerpoint/2010/main" val="19322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00" y="5443"/>
            <a:ext cx="7315200" cy="7200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Виды искусства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3712" y="676299"/>
            <a:ext cx="2637232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архитектура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3712" y="1412397"/>
            <a:ext cx="2637232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живопись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0984" y="2137396"/>
            <a:ext cx="2637232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0984" y="2868036"/>
            <a:ext cx="2634504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музыка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70984" y="3502955"/>
            <a:ext cx="2634504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литература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8017" y="679386"/>
            <a:ext cx="2918803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скульптура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8017" y="1427054"/>
            <a:ext cx="2918803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фотоискусство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9152" y="2160598"/>
            <a:ext cx="2871319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балет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8017" y="2928512"/>
            <a:ext cx="2892454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эстрада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8584" y="3588280"/>
            <a:ext cx="2871319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кино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36096" y="908720"/>
            <a:ext cx="0" cy="3780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1"/>
          </p:cNvCxnSpPr>
          <p:nvPr/>
        </p:nvCxnSpPr>
        <p:spPr>
          <a:xfrm>
            <a:off x="5778969" y="1003422"/>
            <a:ext cx="149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04549" y="2276872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706" y="248519"/>
            <a:ext cx="1872209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Жанры </a:t>
            </a:r>
            <a:endParaRPr lang="ru-RU" sz="32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051720" y="2276874"/>
            <a:ext cx="468052" cy="2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1" idx="1"/>
          </p:cNvCxnSpPr>
          <p:nvPr/>
        </p:nvCxnSpPr>
        <p:spPr>
          <a:xfrm>
            <a:off x="5301081" y="2484634"/>
            <a:ext cx="648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3"/>
            <a:endCxn id="12" idx="1"/>
          </p:cNvCxnSpPr>
          <p:nvPr/>
        </p:nvCxnSpPr>
        <p:spPr>
          <a:xfrm>
            <a:off x="5805488" y="3156068"/>
            <a:ext cx="122529" cy="60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04549" y="4689140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170984" y="4236352"/>
            <a:ext cx="2634504" cy="9492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декоративно-прикладное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40153" y="4317203"/>
            <a:ext cx="2880318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цирк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7844" y="1024032"/>
            <a:ext cx="2994200" cy="40652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Портрет</a:t>
            </a:r>
          </a:p>
          <a:p>
            <a:pPr algn="ctr"/>
            <a:r>
              <a:rPr lang="ru-RU" sz="3200" b="1" dirty="0"/>
              <a:t>Натюрморт</a:t>
            </a:r>
          </a:p>
          <a:p>
            <a:pPr algn="ctr"/>
            <a:r>
              <a:rPr lang="ru-RU" sz="3200" b="1" dirty="0"/>
              <a:t>Пейзаж</a:t>
            </a:r>
          </a:p>
          <a:p>
            <a:pPr algn="ctr"/>
            <a:r>
              <a:rPr lang="ru-RU" sz="3200" b="1" dirty="0"/>
              <a:t>Бытовой жанр</a:t>
            </a:r>
          </a:p>
          <a:p>
            <a:pPr algn="ctr"/>
            <a:r>
              <a:rPr lang="ru-RU" sz="3200" b="1" dirty="0"/>
              <a:t>Анималистический жанр</a:t>
            </a:r>
          </a:p>
          <a:p>
            <a:pPr algn="ctr"/>
            <a:r>
              <a:rPr lang="ru-RU" sz="3200" b="1" dirty="0"/>
              <a:t>Исторический жанр</a:t>
            </a:r>
          </a:p>
        </p:txBody>
      </p:sp>
      <p:cxnSp>
        <p:nvCxnSpPr>
          <p:cNvPr id="33" name="Прямая соединительная линия 32"/>
          <p:cNvCxnSpPr>
            <a:stCxn id="20" idx="2"/>
            <a:endCxn id="31" idx="0"/>
          </p:cNvCxnSpPr>
          <p:nvPr/>
        </p:nvCxnSpPr>
        <p:spPr>
          <a:xfrm>
            <a:off x="1556811" y="896591"/>
            <a:ext cx="8133" cy="127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0" y="5228742"/>
            <a:ext cx="9144000" cy="166467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 </a:t>
            </a:r>
            <a:r>
              <a:rPr lang="ru-RU" sz="3200" b="1">
                <a:solidFill>
                  <a:schemeClr val="tx1"/>
                </a:solidFill>
              </a:rPr>
              <a:t>основе </a:t>
            </a:r>
            <a:r>
              <a:rPr lang="ru-RU" sz="3200" b="1" smtClean="0">
                <a:solidFill>
                  <a:schemeClr val="tx1"/>
                </a:solidFill>
              </a:rPr>
              <a:t>различия - средства </a:t>
            </a:r>
            <a:r>
              <a:rPr lang="ru-RU" sz="3200" b="1" dirty="0">
                <a:solidFill>
                  <a:schemeClr val="tx1"/>
                </a:solidFill>
              </a:rPr>
              <a:t>и способы  выражения художественного образа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9936" y="1746167"/>
            <a:ext cx="6709728" cy="341283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Найдите в учебнике на стр. 117-119 виды классификаций </a:t>
            </a:r>
            <a:r>
              <a:rPr lang="ru-RU" sz="4000" b="1" dirty="0"/>
              <a:t>и </a:t>
            </a:r>
            <a:r>
              <a:rPr lang="ru-RU" sz="4000" b="1" dirty="0" smtClean="0"/>
              <a:t>направления искусства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346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27" grpId="0" animBg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1276" y="643709"/>
            <a:ext cx="8377881" cy="403244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sz="3600" b="1" kern="0" dirty="0" smtClean="0">
                <a:solidFill>
                  <a:srgbClr val="FFFF00"/>
                </a:solidFill>
              </a:rPr>
              <a:t>Задание: </a:t>
            </a:r>
            <a:r>
              <a:rPr lang="ru-RU" sz="3600" b="1" kern="0" dirty="0" smtClean="0">
                <a:solidFill>
                  <a:schemeClr val="tx1"/>
                </a:solidFill>
              </a:rPr>
              <a:t>прочитайте пункт учебника «Тенденции духовной жизни современной России» на стр. 119-123 и ответьте на вопросы 10, 11 на стр. 125.</a:t>
            </a:r>
            <a:endParaRPr lang="ru-RU" sz="3600" b="1" kern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676156"/>
            <a:ext cx="595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Дайте свою собственную оценку происходящему.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61" y="299554"/>
            <a:ext cx="8881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Искусство </a:t>
            </a:r>
            <a:endParaRPr lang="ru-RU" sz="6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и </a:t>
            </a:r>
            <a:r>
              <a:rPr lang="ru-RU" sz="6000" b="1" dirty="0">
                <a:solidFill>
                  <a:srgbClr val="FFFF00"/>
                </a:solidFill>
              </a:rPr>
              <a:t>духовная жизнь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25" y="3262184"/>
            <a:ext cx="6001264" cy="344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39450" y="2379359"/>
            <a:ext cx="330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Д/З: параграф 11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02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" y="630196"/>
            <a:ext cx="7971804" cy="596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24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20" y="0"/>
            <a:ext cx="4380212" cy="6132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1099751"/>
            <a:ext cx="4497859" cy="5662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97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6074"/>
          <a:stretch/>
        </p:blipFill>
        <p:spPr>
          <a:xfrm>
            <a:off x="232608" y="790832"/>
            <a:ext cx="8551828" cy="564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1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9" y="553818"/>
            <a:ext cx="7080422" cy="5823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90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78" y="383487"/>
            <a:ext cx="6230495" cy="616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6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34" y="517344"/>
            <a:ext cx="4892225" cy="59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" y="868763"/>
            <a:ext cx="8961919" cy="503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1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10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10" id="{7EC6ABBD-67F0-4230-8775-C0F218E327B8}" vid="{5E50C35F-E775-4D09-9848-EE015A86A3E2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Тай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119</TotalTime>
  <Words>319</Words>
  <Application>Microsoft Office PowerPoint</Application>
  <PresentationFormat>Экран (4:3)</PresentationFormat>
  <Paragraphs>83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Тема10</vt:lpstr>
      <vt:lpstr>1_Default Design</vt:lpstr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ИСКУССТВО-</vt:lpstr>
      <vt:lpstr>Взгляды на сущность искусства</vt:lpstr>
      <vt:lpstr>Предмет искусства</vt:lpstr>
      <vt:lpstr>Задание: найдите на стр.114-116 учебника особенности искусства  и выпишите их в тетрадь.</vt:lpstr>
      <vt:lpstr>Особенности искусства</vt:lpstr>
      <vt:lpstr>Особенности искусства</vt:lpstr>
      <vt:lpstr>     Функции искусства</vt:lpstr>
      <vt:lpstr>     Функции искусства</vt:lpstr>
      <vt:lpstr>      Виды искусства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Конова</dc:creator>
  <cp:lastModifiedBy>Конова Анжелина Валентиновна</cp:lastModifiedBy>
  <cp:revision>43</cp:revision>
  <dcterms:created xsi:type="dcterms:W3CDTF">2015-11-19T08:05:07Z</dcterms:created>
  <dcterms:modified xsi:type="dcterms:W3CDTF">2022-12-13T08:39:23Z</dcterms:modified>
</cp:coreProperties>
</file>