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3" r:id="rId4"/>
    <p:sldId id="265" r:id="rId5"/>
    <p:sldId id="266" r:id="rId6"/>
    <p:sldId id="268" r:id="rId7"/>
    <p:sldId id="269" r:id="rId8"/>
    <p:sldId id="270" r:id="rId9"/>
    <p:sldId id="271" r:id="rId10"/>
    <p:sldId id="277" r:id="rId11"/>
    <p:sldId id="272" r:id="rId12"/>
    <p:sldId id="273" r:id="rId13"/>
    <p:sldId id="275" r:id="rId14"/>
    <p:sldId id="274" r:id="rId15"/>
    <p:sldId id="278" r:id="rId16"/>
    <p:sldId id="267" r:id="rId17"/>
    <p:sldId id="276" r:id="rId18"/>
    <p:sldId id="260" r:id="rId19"/>
    <p:sldId id="261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310" autoAdjust="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21BF-A8DA-42BB-8F7C-3F6C034EAD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A21F-8F74-400B-9D6B-D5902897E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87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21BF-A8DA-42BB-8F7C-3F6C034EAD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A21F-8F74-400B-9D6B-D5902897E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96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21BF-A8DA-42BB-8F7C-3F6C034EAD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A21F-8F74-400B-9D6B-D5902897E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60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21BF-A8DA-42BB-8F7C-3F6C034EAD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A21F-8F74-400B-9D6B-D5902897E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6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21BF-A8DA-42BB-8F7C-3F6C034EAD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A21F-8F74-400B-9D6B-D5902897E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72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21BF-A8DA-42BB-8F7C-3F6C034EAD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A21F-8F74-400B-9D6B-D5902897E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17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21BF-A8DA-42BB-8F7C-3F6C034EAD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A21F-8F74-400B-9D6B-D5902897E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08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21BF-A8DA-42BB-8F7C-3F6C034EAD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A21F-8F74-400B-9D6B-D5902897E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72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21BF-A8DA-42BB-8F7C-3F6C034EAD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A21F-8F74-400B-9D6B-D5902897E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31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21BF-A8DA-42BB-8F7C-3F6C034EAD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A21F-8F74-400B-9D6B-D5902897E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57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21BF-A8DA-42BB-8F7C-3F6C034EAD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A21F-8F74-400B-9D6B-D5902897E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58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E21BF-A8DA-42BB-8F7C-3F6C034EAD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4A21F-8F74-400B-9D6B-D5902897E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5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420888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sz="4800" dirty="0" smtClean="0">
                <a:solidFill>
                  <a:schemeClr val="tx2"/>
                </a:solidFill>
              </a:rPr>
              <a:t>«Общество -</a:t>
            </a:r>
          </a:p>
          <a:p>
            <a:r>
              <a:rPr lang="ru-RU" sz="4800" dirty="0">
                <a:solidFill>
                  <a:schemeClr val="tx2"/>
                </a:solidFill>
              </a:rPr>
              <a:t>в</a:t>
            </a:r>
            <a:r>
              <a:rPr lang="ru-RU" sz="4800" dirty="0" smtClean="0">
                <a:solidFill>
                  <a:schemeClr val="tx2"/>
                </a:solidFill>
              </a:rPr>
              <a:t>згляд извне и изнутри»</a:t>
            </a:r>
          </a:p>
          <a:p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Презентация подготовлена учителем истории </a:t>
            </a:r>
          </a:p>
          <a:p>
            <a:r>
              <a:rPr lang="ru-RU" dirty="0"/>
              <a:t>и обществознания  МБОУ СОШ №17 г. Твери</a:t>
            </a:r>
          </a:p>
          <a:p>
            <a:r>
              <a:rPr lang="ru-RU" dirty="0"/>
              <a:t>Тимкиной Викторией Викторовной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676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Конфуций «Суждения и беседы»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	Данный </a:t>
            </a:r>
            <a:r>
              <a:rPr lang="ru-RU" sz="2400" dirty="0">
                <a:solidFill>
                  <a:srgbClr val="0070C0"/>
                </a:solidFill>
              </a:rPr>
              <a:t>труд учеников Конфуция о его жизнедеятельности уводит нас во вторую половину V века до н.э., - время "Илиады" </a:t>
            </a:r>
            <a:r>
              <a:rPr lang="ru-RU" sz="2400" dirty="0" smtClean="0">
                <a:solidFill>
                  <a:srgbClr val="0070C0"/>
                </a:solidFill>
              </a:rPr>
              <a:t>       и </a:t>
            </a:r>
            <a:r>
              <a:rPr lang="ru-RU" sz="2400" dirty="0">
                <a:solidFill>
                  <a:srgbClr val="0070C0"/>
                </a:solidFill>
              </a:rPr>
              <a:t>"Одиссеи" Гомера, отшельничества принца </a:t>
            </a:r>
            <a:r>
              <a:rPr lang="ru-RU" sz="2400" dirty="0" err="1">
                <a:solidFill>
                  <a:srgbClr val="0070C0"/>
                </a:solidFill>
              </a:rPr>
              <a:t>Сиддхарха</a:t>
            </a:r>
            <a:r>
              <a:rPr lang="ru-RU" sz="2400" dirty="0">
                <a:solidFill>
                  <a:srgbClr val="0070C0"/>
                </a:solidFill>
              </a:rPr>
              <a:t> Гаутамы и его претворения в Будду, первых ветхозаветных пророков и предсказания Исайи.</a:t>
            </a:r>
            <a:r>
              <a:rPr lang="ru-RU" sz="2400" dirty="0" smtClean="0">
                <a:solidFill>
                  <a:srgbClr val="0070C0"/>
                </a:solidFill>
              </a:rPr>
              <a:t>	</a:t>
            </a:r>
          </a:p>
          <a:p>
            <a:pPr marL="0" indent="0" algn="just">
              <a:buNone/>
            </a:pPr>
            <a:endParaRPr lang="ru-RU" sz="2600" dirty="0" smtClean="0"/>
          </a:p>
          <a:p>
            <a:pPr marL="0" indent="0" algn="just">
              <a:buNone/>
            </a:pPr>
            <a:r>
              <a:rPr lang="ru-RU" sz="2600" i="1" dirty="0" smtClean="0"/>
              <a:t>	«</a:t>
            </a:r>
            <a:r>
              <a:rPr lang="ru-RU" sz="2600" i="1" dirty="0"/>
              <a:t>Благородный муж заботится об общих, а не о </a:t>
            </a:r>
            <a:r>
              <a:rPr lang="ru-RU" sz="2600" i="1" dirty="0" smtClean="0"/>
              <a:t>личных </a:t>
            </a:r>
            <a:r>
              <a:rPr lang="ru-RU" sz="2600" i="1" dirty="0"/>
              <a:t>интересах, а низкий человек, наоборот, заботится о </a:t>
            </a:r>
            <a:r>
              <a:rPr lang="ru-RU" sz="2600" i="1" dirty="0" smtClean="0"/>
              <a:t>своих, </a:t>
            </a:r>
            <a:r>
              <a:rPr lang="ru-RU" sz="2600" i="1" dirty="0"/>
              <a:t>а не об общих интересах</a:t>
            </a:r>
            <a:r>
              <a:rPr lang="ru-RU" sz="2600" i="1" dirty="0" smtClean="0"/>
              <a:t>»</a:t>
            </a:r>
          </a:p>
          <a:p>
            <a:pPr marL="0" indent="0" algn="just">
              <a:buNone/>
            </a:pPr>
            <a:endParaRPr lang="ru-RU" sz="2600" i="1" dirty="0" smtClean="0"/>
          </a:p>
          <a:p>
            <a:pPr marL="0" indent="0" algn="just">
              <a:buNone/>
            </a:pPr>
            <a:r>
              <a:rPr lang="ru-RU" sz="2600" i="1" dirty="0"/>
              <a:t>	</a:t>
            </a:r>
            <a:r>
              <a:rPr lang="ru-RU" sz="2600" i="1" dirty="0" smtClean="0"/>
              <a:t>«Если </a:t>
            </a:r>
            <a:r>
              <a:rPr lang="ru-RU" sz="2600" i="1" dirty="0"/>
              <a:t>в человеке естество затмит воспитанность, получиться дикарь, а если воспитанность затмит естество, получится знаток писаний. Лишь тот, в ком естество и воспитанность пребывают в равновесии, может считаться достойным </a:t>
            </a:r>
            <a:r>
              <a:rPr lang="ru-RU" sz="2600" i="1" dirty="0" smtClean="0"/>
              <a:t>мужем»</a:t>
            </a:r>
            <a:endParaRPr lang="ru-RU" sz="2600" i="1" dirty="0"/>
          </a:p>
        </p:txBody>
      </p:sp>
    </p:spTree>
    <p:extLst>
      <p:ext uri="{BB962C8B-B14F-4D97-AF65-F5344CB8AC3E}">
        <p14:creationId xmlns:p14="http://schemas.microsoft.com/office/powerpoint/2010/main" val="2363181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Некоторые выводы </a:t>
            </a:r>
            <a:br>
              <a:rPr lang="ru-RU" sz="3600" dirty="0" smtClean="0"/>
            </a:br>
            <a:r>
              <a:rPr lang="ru-RU" sz="3600" dirty="0" smtClean="0"/>
              <a:t>о древнекитайском обществе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Дифференцированно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Высокоразвито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…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F:\1600x1200_303161_[www.ArtFile.ru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365" y="3861048"/>
            <a:ext cx="3392938" cy="254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755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Описание общества</a:t>
            </a:r>
            <a:br>
              <a:rPr lang="ru-RU" sz="6000" dirty="0"/>
            </a:br>
            <a:r>
              <a:rPr lang="ru-RU" sz="2700" dirty="0"/>
              <a:t>(объективно при учете огромного объема информации)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Народ/цивилизация</a:t>
            </a:r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dirty="0" smtClean="0"/>
              <a:t>Античная:</a:t>
            </a:r>
          </a:p>
          <a:p>
            <a:r>
              <a:rPr lang="ru-RU" sz="2400" dirty="0" smtClean="0"/>
              <a:t>Древняя Греция</a:t>
            </a:r>
          </a:p>
          <a:p>
            <a:r>
              <a:rPr lang="ru-RU" sz="2400" dirty="0" smtClean="0"/>
              <a:t>Древний Рим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b="1" dirty="0"/>
              <a:t>Форма фиксации информации</a:t>
            </a:r>
          </a:p>
          <a:p>
            <a:endParaRPr lang="ru-RU" sz="2400" b="1" dirty="0" smtClean="0"/>
          </a:p>
          <a:p>
            <a:r>
              <a:rPr lang="ru-RU" sz="2400" dirty="0" smtClean="0"/>
              <a:t>Мифы и легенды</a:t>
            </a:r>
          </a:p>
          <a:p>
            <a:r>
              <a:rPr lang="ru-RU" sz="2400" dirty="0" smtClean="0"/>
              <a:t>Эпос Гомера</a:t>
            </a:r>
          </a:p>
          <a:p>
            <a:r>
              <a:rPr lang="ru-RU" sz="2400" dirty="0" smtClean="0"/>
              <a:t>Свидетельства очевидцев для сбора и обобщения исторических фактов </a:t>
            </a:r>
          </a:p>
          <a:p>
            <a:r>
              <a:rPr lang="ru-RU" sz="2400" dirty="0" smtClean="0"/>
              <a:t>Театральные пьесы</a:t>
            </a:r>
          </a:p>
          <a:p>
            <a:r>
              <a:rPr lang="ru-RU" sz="2400" dirty="0" smtClean="0"/>
              <a:t>Философия</a:t>
            </a:r>
          </a:p>
          <a:p>
            <a:r>
              <a:rPr lang="ru-RU" sz="2400" dirty="0" smtClean="0"/>
              <a:t>Римское право (лат. </a:t>
            </a:r>
            <a:r>
              <a:rPr lang="en-US" sz="2400" dirty="0" err="1" smtClean="0"/>
              <a:t>Iuris</a:t>
            </a:r>
            <a:r>
              <a:rPr lang="en-US" sz="2400" dirty="0" smtClean="0"/>
              <a:t> </a:t>
            </a:r>
            <a:r>
              <a:rPr lang="en-US" sz="2400" dirty="0" err="1" smtClean="0"/>
              <a:t>romanus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15904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F: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769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Античная цивилизация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Философия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i="1" dirty="0"/>
              <a:t>Фалес Милетский (Малая Азия)</a:t>
            </a:r>
          </a:p>
          <a:p>
            <a:pPr marL="0" indent="0">
              <a:buNone/>
            </a:pPr>
            <a:r>
              <a:rPr lang="ru-RU" sz="2400" b="1" i="1" dirty="0" err="1" smtClean="0"/>
              <a:t>Демокрит</a:t>
            </a:r>
            <a:r>
              <a:rPr lang="ru-RU" sz="2400" b="1" i="1" dirty="0" smtClean="0"/>
              <a:t>  </a:t>
            </a:r>
            <a:r>
              <a:rPr lang="ru-RU" sz="2400" b="1" i="1" dirty="0" err="1"/>
              <a:t>Абдерский</a:t>
            </a:r>
            <a:r>
              <a:rPr lang="ru-RU" sz="2400" b="1" i="1" dirty="0"/>
              <a:t>  (</a:t>
            </a:r>
            <a:r>
              <a:rPr lang="ru-RU" sz="2400" b="1" i="1" dirty="0" smtClean="0"/>
              <a:t>Фракия)</a:t>
            </a:r>
          </a:p>
          <a:p>
            <a:pPr marL="0" indent="0">
              <a:buNone/>
            </a:pPr>
            <a:r>
              <a:rPr lang="ru-RU" sz="2400" b="1" i="1" dirty="0" smtClean="0"/>
              <a:t>Сократ </a:t>
            </a:r>
            <a:r>
              <a:rPr lang="ru-RU" sz="2400" b="1" i="1" dirty="0"/>
              <a:t>(</a:t>
            </a:r>
            <a:r>
              <a:rPr lang="ru-RU" sz="2400" b="1" i="1" dirty="0" err="1"/>
              <a:t>Алопека</a:t>
            </a:r>
            <a:r>
              <a:rPr lang="ru-RU" sz="2400" b="1" i="1" dirty="0" smtClean="0"/>
              <a:t>)  </a:t>
            </a:r>
          </a:p>
          <a:p>
            <a:pPr marL="0" indent="0">
              <a:buNone/>
            </a:pPr>
            <a:r>
              <a:rPr lang="ru-RU" sz="2400" b="1" i="1" dirty="0" smtClean="0"/>
              <a:t>Платон </a:t>
            </a:r>
            <a:r>
              <a:rPr lang="ru-RU" sz="2400" b="1" i="1" dirty="0"/>
              <a:t>(Афины</a:t>
            </a:r>
            <a:r>
              <a:rPr lang="ru-RU" sz="2400" b="1" i="1" dirty="0" smtClean="0"/>
              <a:t>) </a:t>
            </a:r>
          </a:p>
          <a:p>
            <a:pPr marL="0" indent="0">
              <a:buNone/>
            </a:pPr>
            <a:r>
              <a:rPr lang="ru-RU" sz="2400" b="1" i="1" dirty="0" smtClean="0"/>
              <a:t>Аристотель </a:t>
            </a:r>
            <a:r>
              <a:rPr lang="ru-RU" sz="2400" b="1" i="1" dirty="0"/>
              <a:t>(</a:t>
            </a:r>
            <a:r>
              <a:rPr lang="ru-RU" sz="2400" b="1" i="1" dirty="0" err="1"/>
              <a:t>Стагир</a:t>
            </a:r>
            <a:r>
              <a:rPr lang="ru-RU" sz="2400" b="1" i="1" dirty="0"/>
              <a:t>)</a:t>
            </a:r>
          </a:p>
          <a:p>
            <a:endParaRPr lang="ru-RU" dirty="0"/>
          </a:p>
        </p:txBody>
      </p:sp>
      <p:pic>
        <p:nvPicPr>
          <p:cNvPr id="4099" name="Picture 3" descr="F:\rafa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3512208" cy="229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3928" y="50851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«</a:t>
            </a:r>
            <a:r>
              <a:rPr lang="ru-RU" b="1" dirty="0" smtClean="0"/>
              <a:t>Законы</a:t>
            </a:r>
            <a:r>
              <a:rPr lang="ru-RU" dirty="0" smtClean="0"/>
              <a:t>» </a:t>
            </a:r>
            <a:r>
              <a:rPr lang="ru-RU" dirty="0"/>
              <a:t>или </a:t>
            </a:r>
            <a:r>
              <a:rPr lang="ru-RU" b="1" dirty="0" smtClean="0"/>
              <a:t>«О </a:t>
            </a:r>
            <a:r>
              <a:rPr lang="ru-RU" b="1" dirty="0"/>
              <a:t>законодательстве» </a:t>
            </a:r>
            <a:r>
              <a:rPr lang="ru-RU" dirty="0" smtClean="0"/>
              <a:t>произведение</a:t>
            </a:r>
            <a:r>
              <a:rPr lang="ru-RU" dirty="0"/>
              <a:t> </a:t>
            </a:r>
            <a:r>
              <a:rPr lang="ru-RU" b="1" dirty="0"/>
              <a:t>Платона</a:t>
            </a:r>
            <a:r>
              <a:rPr lang="ru-RU" dirty="0"/>
              <a:t>, написанное в форме диалога. Состоит из 12 книг. Предположительная дата написания 354 </a:t>
            </a:r>
            <a:r>
              <a:rPr lang="ru-RU" dirty="0" smtClean="0"/>
              <a:t>г. </a:t>
            </a:r>
            <a:r>
              <a:rPr lang="ru-RU" dirty="0"/>
              <a:t>до н. э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080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Платон из «Законов»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525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i="1" dirty="0" smtClean="0"/>
              <a:t>	Афинянин</a:t>
            </a:r>
            <a:r>
              <a:rPr lang="ru-RU" sz="2000" b="1" i="1" dirty="0"/>
              <a:t>.</a:t>
            </a:r>
            <a:r>
              <a:rPr lang="ru-RU" sz="2000" i="1" dirty="0"/>
              <a:t> Я говорю и утверждаю, что человек, желающий стать достойным в каком бы то ни было деле, должен с ранних лет упражняться, то забавляясь, то всерьез, во всем, что к этому относится. </a:t>
            </a:r>
            <a:endParaRPr lang="ru-RU" sz="2000" i="1" dirty="0" smtClean="0"/>
          </a:p>
          <a:p>
            <a:pPr marL="0" indent="0" algn="just">
              <a:buNone/>
            </a:pPr>
            <a:r>
              <a:rPr lang="ru-RU" sz="2000" i="1" dirty="0" smtClean="0"/>
              <a:t>	Например</a:t>
            </a:r>
            <a:r>
              <a:rPr lang="ru-RU" sz="2000" i="1" dirty="0"/>
              <a:t>, кто хочет стать хорошим земледельцем или домостроителем, должен еще в играх либо обрабатывать землю, </a:t>
            </a:r>
            <a:r>
              <a:rPr lang="ru-RU" sz="2000" i="1" dirty="0" smtClean="0"/>
              <a:t>либо </a:t>
            </a:r>
            <a:r>
              <a:rPr lang="ru-RU" sz="2000" i="1" dirty="0"/>
              <a:t>возводить какие-то детские сооружения. Их воспитатель должен каждому из них дать небольшие орудия – подобия настоящих. </a:t>
            </a:r>
            <a:r>
              <a:rPr lang="ru-RU" sz="2000" i="1" dirty="0" smtClean="0"/>
              <a:t>	Точно </a:t>
            </a:r>
            <a:r>
              <a:rPr lang="ru-RU" sz="2000" i="1" dirty="0"/>
              <a:t>так же пусть он сообщит им начатки необходимых знаний, например строителя пусть научит измерять и пользоваться правилом, воина – ездить верхом и так далее, все это путем игры. </a:t>
            </a:r>
            <a:r>
              <a:rPr lang="ru-RU" sz="2000" i="1" dirty="0" smtClean="0"/>
              <a:t>	Пусть </a:t>
            </a:r>
            <a:r>
              <a:rPr lang="ru-RU" sz="2000" i="1" dirty="0"/>
              <a:t>он пытается при помощи этих игр направить вкусы и склонности детей к тому занятию, в котором они должны впоследствии достичь совершенства. </a:t>
            </a:r>
            <a:endParaRPr lang="ru-RU" sz="2000" i="1" dirty="0" smtClean="0"/>
          </a:p>
          <a:p>
            <a:pPr marL="0" indent="0" algn="just">
              <a:buNone/>
            </a:pPr>
            <a:r>
              <a:rPr lang="ru-RU" sz="2000" i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97402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Некоторые выводы </a:t>
            </a:r>
            <a:br>
              <a:rPr lang="ru-RU" dirty="0" smtClean="0"/>
            </a:br>
            <a:r>
              <a:rPr lang="ru-RU" dirty="0" smtClean="0"/>
              <a:t>об античном обществе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2800" dirty="0" smtClean="0"/>
              <a:t>Общество индивидуалистов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 smtClean="0"/>
              <a:t>Открытость (готовы обсуждать, выслушивать критику </a:t>
            </a:r>
            <a:r>
              <a:rPr lang="ru-RU" sz="2800" dirty="0"/>
              <a:t>ч</a:t>
            </a:r>
            <a:r>
              <a:rPr lang="ru-RU" sz="2800" dirty="0" smtClean="0"/>
              <a:t>ужаков своего уклада жизни)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 smtClean="0"/>
              <a:t>…</a:t>
            </a:r>
            <a:endParaRPr lang="ru-RU" sz="2800" dirty="0"/>
          </a:p>
        </p:txBody>
      </p:sp>
      <p:pic>
        <p:nvPicPr>
          <p:cNvPr id="3075" name="Picture 3" descr="F:\Roman_fresco_Villa_dei_Misteri_Pompeii_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99" y="3645024"/>
            <a:ext cx="3118101" cy="23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153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Философия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Изучает наиболее общие законы природы  и общества, каково отношение человека к миру</a:t>
            </a:r>
          </a:p>
          <a:p>
            <a:r>
              <a:rPr lang="ru-RU" sz="2400" dirty="0" smtClean="0"/>
              <a:t>Исследовательский результат зависит от широты интересов и силы ума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8194" name="Picture 2" descr="F:\b000001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479" y="3429000"/>
            <a:ext cx="4897389" cy="309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432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Изучает формы совместной жизни людей и изменения этих форм</a:t>
            </a:r>
          </a:p>
          <a:p>
            <a:r>
              <a:rPr lang="ru-RU" sz="2400" dirty="0" smtClean="0"/>
              <a:t>Детально изучает конкретные коллективы, социальные организации</a:t>
            </a:r>
            <a:endParaRPr lang="ru-RU" sz="2400" dirty="0"/>
          </a:p>
        </p:txBody>
      </p:sp>
      <p:pic>
        <p:nvPicPr>
          <p:cNvPr id="7171" name="Picture 3" descr="F:\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5"/>
          <a:stretch/>
        </p:blipFill>
        <p:spPr bwMode="auto">
          <a:xfrm>
            <a:off x="2077228" y="3356992"/>
            <a:ext cx="5027712" cy="32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305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Результат </a:t>
            </a:r>
            <a:r>
              <a:rPr lang="ru-RU" sz="4000" dirty="0"/>
              <a:t>изучения темы</a:t>
            </a:r>
            <a:br>
              <a:rPr lang="ru-RU" sz="4000" dirty="0"/>
            </a:br>
            <a:r>
              <a:rPr lang="ru-RU" sz="4000" dirty="0" smtClean="0"/>
              <a:t>«Общество </a:t>
            </a:r>
            <a:r>
              <a:rPr lang="ru-RU" sz="4000" dirty="0"/>
              <a:t>- взгляд </a:t>
            </a:r>
            <a:r>
              <a:rPr lang="ru-RU" sz="4000" dirty="0" smtClean="0"/>
              <a:t>извне </a:t>
            </a:r>
            <a:r>
              <a:rPr lang="ru-RU" sz="4000" dirty="0"/>
              <a:t>и </a:t>
            </a:r>
            <a:r>
              <a:rPr lang="ru-RU" sz="4000" dirty="0" smtClean="0"/>
              <a:t>изнутри»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1900" dirty="0" smtClean="0"/>
          </a:p>
          <a:p>
            <a:pPr marL="0" indent="0" algn="ctr">
              <a:buNone/>
            </a:pPr>
            <a:r>
              <a:rPr lang="ru-RU" sz="1900" dirty="0" smtClean="0"/>
              <a:t>(отразите знания и навыки, полученные в теме)</a:t>
            </a:r>
            <a:endParaRPr lang="ru-RU" sz="1900" dirty="0"/>
          </a:p>
          <a:p>
            <a:pPr marL="0" indent="0">
              <a:buNone/>
            </a:pPr>
            <a:endParaRPr lang="ru-RU" sz="6000" dirty="0" smtClean="0"/>
          </a:p>
          <a:p>
            <a:pPr marL="0" indent="0" algn="ctr">
              <a:buNone/>
            </a:pPr>
            <a:endParaRPr lang="ru-RU" sz="6000" dirty="0" smtClean="0"/>
          </a:p>
          <a:p>
            <a:pPr marL="0" indent="0" algn="ctr">
              <a:buNone/>
            </a:pPr>
            <a:endParaRPr lang="ru-RU" sz="6000" dirty="0"/>
          </a:p>
          <a:p>
            <a:pPr marL="0" indent="0" algn="ctr">
              <a:buNone/>
            </a:pPr>
            <a:r>
              <a:rPr lang="ru-RU" sz="6000" dirty="0" smtClean="0"/>
              <a:t>…</a:t>
            </a:r>
            <a:endParaRPr lang="ru-RU" sz="6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401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Феномен общества изучается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философией </a:t>
            </a:r>
            <a:r>
              <a:rPr lang="ru-RU" dirty="0"/>
              <a:t>( с </a:t>
            </a:r>
            <a:r>
              <a:rPr lang="en-US" dirty="0"/>
              <a:t>VI</a:t>
            </a:r>
            <a:r>
              <a:rPr lang="ru-RU" dirty="0"/>
              <a:t> в. до н.э</a:t>
            </a:r>
            <a:r>
              <a:rPr lang="ru-RU" dirty="0" smtClean="0"/>
              <a:t>.),</a:t>
            </a:r>
          </a:p>
          <a:p>
            <a:r>
              <a:rPr lang="ru-RU" dirty="0" smtClean="0"/>
              <a:t>психологией </a:t>
            </a:r>
            <a:r>
              <a:rPr lang="ru-RU" dirty="0"/>
              <a:t>(с </a:t>
            </a:r>
            <a:r>
              <a:rPr lang="en-US" dirty="0"/>
              <a:t>XVIII</a:t>
            </a:r>
            <a:r>
              <a:rPr lang="ru-RU" dirty="0"/>
              <a:t> в.), </a:t>
            </a:r>
            <a:endParaRPr lang="ru-RU" dirty="0" smtClean="0"/>
          </a:p>
          <a:p>
            <a:r>
              <a:rPr lang="ru-RU" dirty="0" smtClean="0"/>
              <a:t>социологией </a:t>
            </a:r>
            <a:r>
              <a:rPr lang="ru-RU" dirty="0"/>
              <a:t>(с </a:t>
            </a:r>
            <a:r>
              <a:rPr lang="en-US" dirty="0"/>
              <a:t>XIX</a:t>
            </a:r>
            <a:r>
              <a:rPr lang="ru-RU" dirty="0"/>
              <a:t> в.), </a:t>
            </a:r>
            <a:endParaRPr lang="ru-RU" dirty="0" smtClean="0"/>
          </a:p>
          <a:p>
            <a:r>
              <a:rPr lang="ru-RU" dirty="0" smtClean="0"/>
              <a:t>культурологией </a:t>
            </a:r>
            <a:r>
              <a:rPr lang="ru-RU" dirty="0"/>
              <a:t>(с </a:t>
            </a:r>
            <a:r>
              <a:rPr lang="en-US" dirty="0"/>
              <a:t>XIX </a:t>
            </a:r>
            <a:r>
              <a:rPr lang="ru-RU" dirty="0"/>
              <a:t>в.)</a:t>
            </a:r>
          </a:p>
        </p:txBody>
      </p:sp>
    </p:spTree>
    <p:extLst>
      <p:ext uri="{BB962C8B-B14F-4D97-AF65-F5344CB8AC3E}">
        <p14:creationId xmlns:p14="http://schemas.microsoft.com/office/powerpoint/2010/main" val="2219784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Ресурс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Энциклопедия для детей. </a:t>
            </a:r>
            <a:r>
              <a:rPr lang="ru-RU" sz="1800" smtClean="0"/>
              <a:t>Общество – </a:t>
            </a:r>
            <a:r>
              <a:rPr lang="ru-RU" sz="1800" dirty="0"/>
              <a:t>М.: </a:t>
            </a:r>
            <a:r>
              <a:rPr lang="ru-RU" sz="1800" dirty="0" err="1"/>
              <a:t>Аванта</a:t>
            </a:r>
            <a:r>
              <a:rPr lang="ru-RU" sz="1800" dirty="0"/>
              <a:t>+, 2000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26949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Вопросы, волнующие древних мыслителей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Как рождается общество?</a:t>
            </a:r>
          </a:p>
          <a:p>
            <a:r>
              <a:rPr lang="ru-RU" sz="2800" dirty="0" smtClean="0"/>
              <a:t>Что это такое?</a:t>
            </a:r>
          </a:p>
          <a:p>
            <a:r>
              <a:rPr lang="ru-RU" sz="2800" dirty="0" smtClean="0"/>
              <a:t>Почему человечество его создало?</a:t>
            </a:r>
          </a:p>
          <a:p>
            <a:r>
              <a:rPr lang="ru-RU" sz="2800" dirty="0" smtClean="0"/>
              <a:t>Каковы перспективы развития общества?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1800" dirty="0" smtClean="0"/>
              <a:t>                                                 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  </a:t>
            </a:r>
          </a:p>
          <a:p>
            <a:pPr marL="0" indent="0">
              <a:buNone/>
            </a:pPr>
            <a:r>
              <a:rPr lang="ru-RU" sz="1800" dirty="0" smtClean="0"/>
              <a:t> </a:t>
            </a:r>
          </a:p>
          <a:p>
            <a:pPr marL="0" indent="0">
              <a:buNone/>
            </a:pPr>
            <a:r>
              <a:rPr lang="ru-RU" sz="1800" dirty="0" smtClean="0"/>
              <a:t> Сократ (</a:t>
            </a:r>
            <a:r>
              <a:rPr lang="ru-RU" sz="1800" dirty="0" err="1" smtClean="0"/>
              <a:t>ок</a:t>
            </a:r>
            <a:r>
              <a:rPr lang="ru-RU" sz="1800" dirty="0" smtClean="0"/>
              <a:t>. 470 - 399 гг. до н.э.) – древнегреческий философ</a:t>
            </a:r>
            <a:endParaRPr lang="ru-RU" sz="1800" dirty="0"/>
          </a:p>
        </p:txBody>
      </p:sp>
      <p:pic>
        <p:nvPicPr>
          <p:cNvPr id="6146" name="Picture 2" descr="F:\5508b9dbff32f2345ff23fec81a904c6--western-philosophy-greek-statu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1519437" cy="205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2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s</a:t>
            </a:r>
            <a:r>
              <a:rPr lang="en-US" sz="1800" dirty="0" err="1" smtClean="0"/>
              <a:t>ocietatis</a:t>
            </a:r>
            <a:r>
              <a:rPr lang="en-US" sz="1800" dirty="0" smtClean="0"/>
              <a:t> </a:t>
            </a:r>
            <a:r>
              <a:rPr lang="ru-RU" sz="1800" dirty="0" smtClean="0"/>
              <a:t> (лат.) </a:t>
            </a:r>
            <a:r>
              <a:rPr lang="en-US" sz="1800" dirty="0" smtClean="0"/>
              <a:t>   koinonia (</a:t>
            </a:r>
            <a:r>
              <a:rPr lang="ru-RU" sz="1800" dirty="0"/>
              <a:t>г</a:t>
            </a:r>
            <a:r>
              <a:rPr lang="ru-RU" sz="1800" dirty="0" smtClean="0"/>
              <a:t>реч.)</a:t>
            </a:r>
            <a:r>
              <a:rPr lang="en-US" sz="1800" dirty="0" smtClean="0"/>
              <a:t> </a:t>
            </a:r>
            <a:r>
              <a:rPr lang="ru-RU" sz="1800" dirty="0" smtClean="0"/>
              <a:t> </a:t>
            </a:r>
            <a:r>
              <a:rPr lang="en-US" sz="1800" dirty="0" err="1" smtClean="0"/>
              <a:t>shehui</a:t>
            </a:r>
            <a:r>
              <a:rPr lang="en-US" sz="1800" dirty="0" smtClean="0"/>
              <a:t> (</a:t>
            </a:r>
            <a:r>
              <a:rPr lang="ru-RU" sz="1800" dirty="0" smtClean="0"/>
              <a:t>кит.)</a:t>
            </a:r>
            <a:br>
              <a:rPr lang="ru-RU" sz="1800" dirty="0" smtClean="0"/>
            </a:br>
            <a:r>
              <a:rPr lang="ru-RU" dirty="0" smtClean="0"/>
              <a:t>Понятие общества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Широкое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Узкое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Познание феномена общества ответит на вопросы без ответа:</a:t>
            </a:r>
          </a:p>
          <a:p>
            <a:r>
              <a:rPr lang="ru-RU" dirty="0" smtClean="0"/>
              <a:t>Почему природа вечна?</a:t>
            </a:r>
          </a:p>
          <a:p>
            <a:r>
              <a:rPr lang="ru-RU" dirty="0" smtClean="0"/>
              <a:t>Почему человек наделен сознанием?</a:t>
            </a:r>
          </a:p>
          <a:p>
            <a:r>
              <a:rPr lang="ru-RU" dirty="0" smtClean="0"/>
              <a:t>Что такое культура?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43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Описание общества</a:t>
            </a:r>
            <a:br>
              <a:rPr lang="ru-RU" sz="3600" dirty="0" smtClean="0"/>
            </a:br>
            <a:r>
              <a:rPr lang="ru-RU" sz="2400" dirty="0"/>
              <a:t>(объективно при учете огромного объема информации)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4040188" cy="639762"/>
          </a:xfrm>
        </p:spPr>
        <p:txBody>
          <a:bodyPr/>
          <a:lstStyle/>
          <a:p>
            <a:pPr algn="ctr"/>
            <a:r>
              <a:rPr lang="ru-RU" dirty="0" smtClean="0"/>
              <a:t>Народ/цивилизация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Древний Восток:</a:t>
            </a:r>
          </a:p>
          <a:p>
            <a:pPr marL="0" indent="0">
              <a:buNone/>
            </a:pPr>
            <a:r>
              <a:rPr lang="ru-RU" dirty="0" smtClean="0"/>
              <a:t>Междуречье</a:t>
            </a:r>
          </a:p>
          <a:p>
            <a:pPr marL="0" indent="0">
              <a:buNone/>
            </a:pPr>
            <a:r>
              <a:rPr lang="ru-RU" dirty="0" smtClean="0"/>
              <a:t>Древнеегипетская</a:t>
            </a:r>
          </a:p>
          <a:p>
            <a:pPr marL="0" indent="0">
              <a:buNone/>
            </a:pPr>
            <a:r>
              <a:rPr lang="ru-RU" dirty="0" smtClean="0"/>
              <a:t>Древнекитайская</a:t>
            </a:r>
          </a:p>
          <a:p>
            <a:pPr marL="0" indent="0">
              <a:buNone/>
            </a:pPr>
            <a:r>
              <a:rPr lang="ru-RU" dirty="0" smtClean="0"/>
              <a:t>Древнеиндийская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44008" y="1268760"/>
            <a:ext cx="4041775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Форма фиксации информации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xfrm>
            <a:off x="4427985" y="2174875"/>
            <a:ext cx="4258816" cy="3951288"/>
          </a:xfrm>
        </p:spPr>
        <p:txBody>
          <a:bodyPr/>
          <a:lstStyle/>
          <a:p>
            <a:r>
              <a:rPr lang="ru-RU" dirty="0" smtClean="0"/>
              <a:t>Монументальная – изображения, рельефы, списки владык, храмовые хроники. </a:t>
            </a:r>
          </a:p>
          <a:p>
            <a:r>
              <a:rPr lang="ru-RU" dirty="0" smtClean="0"/>
              <a:t>Философская письменность,  живопись, ритуализация быта, поэтизация дерева, камня, воды.</a:t>
            </a:r>
          </a:p>
          <a:p>
            <a:r>
              <a:rPr lang="ru-RU" dirty="0" smtClean="0"/>
              <a:t>Мифы, легенды, притчи.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2" descr="F:\Новая папка (9)\Табличк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5"/>
          <a:stretch/>
        </p:blipFill>
        <p:spPr bwMode="auto">
          <a:xfrm>
            <a:off x="1190260" y="4725144"/>
            <a:ext cx="1653548" cy="189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942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Месопотамия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Глиняные таблички (</a:t>
            </a:r>
            <a:r>
              <a:rPr lang="ru-RU" dirty="0" err="1" smtClean="0"/>
              <a:t>туппумы</a:t>
            </a:r>
            <a:r>
              <a:rPr lang="ru-RU" dirty="0" smtClean="0"/>
              <a:t> – </a:t>
            </a:r>
            <a:r>
              <a:rPr lang="ru-RU" dirty="0" err="1" smtClean="0"/>
              <a:t>аккад</a:t>
            </a:r>
            <a:r>
              <a:rPr lang="ru-RU" dirty="0" smtClean="0"/>
              <a:t>.)  с: </a:t>
            </a:r>
          </a:p>
          <a:p>
            <a:r>
              <a:rPr lang="ru-RU" dirty="0"/>
              <a:t>м</a:t>
            </a:r>
            <a:r>
              <a:rPr lang="ru-RU" dirty="0" smtClean="0"/>
              <a:t>ифами</a:t>
            </a:r>
          </a:p>
          <a:p>
            <a:r>
              <a:rPr lang="ru-RU" dirty="0"/>
              <a:t>з</a:t>
            </a:r>
            <a:r>
              <a:rPr lang="ru-RU" dirty="0" smtClean="0"/>
              <a:t>аконами</a:t>
            </a:r>
          </a:p>
          <a:p>
            <a:r>
              <a:rPr lang="ru-RU" dirty="0"/>
              <a:t>к</a:t>
            </a:r>
            <a:r>
              <a:rPr lang="ru-RU" dirty="0" smtClean="0"/>
              <a:t>аталогами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i="1" dirty="0" smtClean="0"/>
              <a:t>Миф о высших и низших богах - ануннаки и </a:t>
            </a:r>
            <a:r>
              <a:rPr lang="ru-RU" b="1" i="1" dirty="0" err="1" smtClean="0"/>
              <a:t>игиги</a:t>
            </a:r>
            <a:r>
              <a:rPr lang="ru-RU" b="1" i="1" dirty="0" smtClean="0"/>
              <a:t>.</a:t>
            </a:r>
          </a:p>
          <a:p>
            <a:r>
              <a:rPr lang="ru-RU" i="1" dirty="0" smtClean="0"/>
              <a:t>Ануннаки во главе с </a:t>
            </a:r>
            <a:r>
              <a:rPr lang="ru-RU" i="1" dirty="0" err="1" smtClean="0"/>
              <a:t>Энлилем</a:t>
            </a:r>
            <a:r>
              <a:rPr lang="ru-RU" i="1" dirty="0" smtClean="0"/>
              <a:t> (царем богов) обслуживаются </a:t>
            </a:r>
            <a:r>
              <a:rPr lang="ru-RU" i="1" dirty="0" err="1" smtClean="0"/>
              <a:t>игигами</a:t>
            </a:r>
            <a:r>
              <a:rPr lang="ru-RU" i="1" dirty="0" smtClean="0"/>
              <a:t>, но </a:t>
            </a:r>
            <a:r>
              <a:rPr lang="ru-RU" i="1" dirty="0" err="1" smtClean="0"/>
              <a:t>игиги</a:t>
            </a:r>
            <a:r>
              <a:rPr lang="ru-RU" i="1" dirty="0" smtClean="0"/>
              <a:t> поднимают бунт.</a:t>
            </a:r>
          </a:p>
          <a:p>
            <a:r>
              <a:rPr lang="ru-RU" i="1" dirty="0" err="1" smtClean="0"/>
              <a:t>Энки</a:t>
            </a:r>
            <a:r>
              <a:rPr lang="ru-RU" i="1" dirty="0" smtClean="0"/>
              <a:t> (самый мудрый из богов) решает создать новые существа – людей.</a:t>
            </a:r>
          </a:p>
          <a:p>
            <a:r>
              <a:rPr lang="ru-RU" i="1" dirty="0" err="1" smtClean="0"/>
              <a:t>Энки</a:t>
            </a:r>
            <a:r>
              <a:rPr lang="ru-RU" i="1" dirty="0" smtClean="0"/>
              <a:t> глину окунает в кровь бога, богиня –мать </a:t>
            </a:r>
            <a:r>
              <a:rPr lang="ru-RU" i="1" dirty="0" err="1" smtClean="0"/>
              <a:t>Нинту</a:t>
            </a:r>
            <a:r>
              <a:rPr lang="ru-RU" i="1" dirty="0" smtClean="0"/>
              <a:t> раскладывает  ее в 14 формочек.</a:t>
            </a:r>
            <a:endParaRPr lang="ru-RU" i="1" dirty="0"/>
          </a:p>
        </p:txBody>
      </p:sp>
      <p:pic>
        <p:nvPicPr>
          <p:cNvPr id="1027" name="Picture 3" descr="F:\Новая папка (9)\Формоч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0039"/>
            <a:ext cx="3344371" cy="188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500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Некоторые выводы об обществе Междуречья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2800" dirty="0"/>
              <a:t>з</a:t>
            </a:r>
            <a:r>
              <a:rPr lang="ru-RU" sz="2800" dirty="0" smtClean="0"/>
              <a:t>начительно иерархизированно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/>
              <a:t>м</a:t>
            </a:r>
            <a:r>
              <a:rPr lang="ru-RU" sz="2800" dirty="0" smtClean="0"/>
              <a:t>ногочисленно, суетно (боги устают от людей)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 smtClean="0"/>
              <a:t>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8963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Поднебесная империя (</a:t>
            </a:r>
            <a:r>
              <a:rPr lang="ru-RU" dirty="0" err="1"/>
              <a:t>Чжунго</a:t>
            </a:r>
            <a:r>
              <a:rPr lang="ru-RU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философская </a:t>
            </a:r>
            <a:r>
              <a:rPr lang="ru-RU" dirty="0" smtClean="0"/>
              <a:t>письменность (мало интересовалась     строением мира, главное -как </a:t>
            </a:r>
            <a:r>
              <a:rPr lang="ru-RU" dirty="0"/>
              <a:t>жить человеку </a:t>
            </a:r>
            <a:r>
              <a:rPr lang="ru-RU" dirty="0" smtClean="0"/>
              <a:t>в обществе)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г</a:t>
            </a:r>
            <a:r>
              <a:rPr lang="ru-RU" dirty="0" smtClean="0"/>
              <a:t>адательные надписи на черепашьем панцире </a:t>
            </a:r>
            <a:r>
              <a:rPr lang="en-US" dirty="0" smtClean="0"/>
              <a:t>III – II </a:t>
            </a:r>
            <a:r>
              <a:rPr lang="ru-RU" dirty="0" smtClean="0"/>
              <a:t>тыс. до н.э. (помещался в огонь, по появившимся трещинам вычитывался ответ)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Лао</a:t>
            </a:r>
            <a:r>
              <a:rPr lang="ru-RU" dirty="0" smtClean="0"/>
              <a:t> </a:t>
            </a:r>
            <a:r>
              <a:rPr lang="ru-RU" dirty="0" err="1" smtClean="0"/>
              <a:t>Цзы</a:t>
            </a:r>
            <a:r>
              <a:rPr lang="ru-RU" dirty="0" smtClean="0"/>
              <a:t> (Старый </a:t>
            </a:r>
            <a:r>
              <a:rPr lang="ru-RU" dirty="0" err="1" smtClean="0"/>
              <a:t>маденец</a:t>
            </a:r>
            <a:r>
              <a:rPr lang="ru-RU" dirty="0" smtClean="0"/>
              <a:t>), Конфуций, </a:t>
            </a:r>
            <a:r>
              <a:rPr lang="ru-RU" dirty="0" err="1"/>
              <a:t>Сюнь</a:t>
            </a:r>
            <a:r>
              <a:rPr lang="ru-RU" dirty="0"/>
              <a:t> </a:t>
            </a:r>
            <a:r>
              <a:rPr lang="ru-RU" dirty="0" smtClean="0"/>
              <a:t>Цин</a:t>
            </a:r>
          </a:p>
          <a:p>
            <a:endParaRPr lang="ru-RU" b="1" dirty="0" smtClean="0"/>
          </a:p>
          <a:p>
            <a:r>
              <a:rPr lang="ru-RU" dirty="0" smtClean="0"/>
              <a:t>«Книга перемен» и </a:t>
            </a:r>
            <a:r>
              <a:rPr lang="ru-RU" dirty="0" err="1" smtClean="0"/>
              <a:t>гексаграммы</a:t>
            </a:r>
            <a:r>
              <a:rPr lang="ru-RU" dirty="0" smtClean="0"/>
              <a:t> отражают</a:t>
            </a:r>
            <a:r>
              <a:rPr lang="ru-RU" b="1" dirty="0" smtClean="0"/>
              <a:t> </a:t>
            </a:r>
            <a:r>
              <a:rPr lang="ru-RU" dirty="0" smtClean="0"/>
              <a:t>циклический переход </a:t>
            </a:r>
            <a:r>
              <a:rPr lang="ru-RU" dirty="0"/>
              <a:t>одних явлений в другие </a:t>
            </a:r>
            <a:r>
              <a:rPr lang="ru-RU" dirty="0" smtClean="0"/>
              <a:t>из-за взаимодействия </a:t>
            </a:r>
            <a:r>
              <a:rPr lang="ru-RU" dirty="0"/>
              <a:t>сил </a:t>
            </a:r>
            <a:r>
              <a:rPr lang="ru-RU" dirty="0" err="1" smtClean="0"/>
              <a:t>инь</a:t>
            </a:r>
            <a:r>
              <a:rPr lang="ru-RU" dirty="0" smtClean="0"/>
              <a:t> и </a:t>
            </a:r>
            <a:r>
              <a:rPr lang="ru-RU" dirty="0" err="1" smtClean="0"/>
              <a:t>янь</a:t>
            </a:r>
            <a:endParaRPr lang="ru-RU" dirty="0" smtClean="0"/>
          </a:p>
          <a:p>
            <a:pPr marL="0" indent="0" algn="r">
              <a:buNone/>
            </a:pPr>
            <a:r>
              <a:rPr lang="ru-RU" sz="2300" i="1" dirty="0" err="1" smtClean="0"/>
              <a:t>Гексаграмма</a:t>
            </a:r>
            <a:r>
              <a:rPr lang="ru-RU" sz="2300" i="1" dirty="0" smtClean="0"/>
              <a:t> </a:t>
            </a:r>
          </a:p>
          <a:p>
            <a:pPr marL="0" indent="0" algn="r">
              <a:buNone/>
            </a:pPr>
            <a:r>
              <a:rPr lang="ru-RU" sz="2300" i="1" dirty="0" smtClean="0">
                <a:solidFill>
                  <a:srgbClr val="0070C0"/>
                </a:solidFill>
              </a:rPr>
              <a:t> </a:t>
            </a:r>
            <a:r>
              <a:rPr lang="ru-RU" sz="2300" i="1" dirty="0" err="1" smtClean="0">
                <a:solidFill>
                  <a:srgbClr val="0070C0"/>
                </a:solidFill>
              </a:rPr>
              <a:t>Цянь</a:t>
            </a:r>
            <a:r>
              <a:rPr lang="ru-RU" sz="2300" i="1" dirty="0" smtClean="0">
                <a:solidFill>
                  <a:srgbClr val="0070C0"/>
                </a:solidFill>
              </a:rPr>
              <a:t> - Творчество</a:t>
            </a:r>
          </a:p>
          <a:p>
            <a:pPr marL="0" indent="0" algn="r">
              <a:buNone/>
            </a:pPr>
            <a:r>
              <a:rPr lang="ru-RU" sz="2300" i="1" dirty="0">
                <a:solidFill>
                  <a:srgbClr val="FF0000"/>
                </a:solidFill>
              </a:rPr>
              <a:t>"Большие возможности хороши, когда ими </a:t>
            </a:r>
            <a:r>
              <a:rPr lang="ru-RU" sz="2300" i="1" dirty="0" smtClean="0">
                <a:solidFill>
                  <a:srgbClr val="FF0000"/>
                </a:solidFill>
              </a:rPr>
              <a:t>пользуются"</a:t>
            </a:r>
            <a:endParaRPr lang="ru-RU" sz="2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45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Поднебесная империя (</a:t>
            </a:r>
            <a:r>
              <a:rPr lang="ru-RU" dirty="0" err="1"/>
              <a:t>Чжунго</a:t>
            </a:r>
            <a:r>
              <a:rPr lang="ru-RU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>
            <a:normAutofit/>
          </a:bodyPr>
          <a:lstStyle/>
          <a:p>
            <a:r>
              <a:rPr lang="ru-RU" sz="2200" dirty="0" err="1" smtClean="0"/>
              <a:t>Шицзин</a:t>
            </a:r>
            <a:r>
              <a:rPr lang="ru-RU" sz="2200" dirty="0" smtClean="0"/>
              <a:t> </a:t>
            </a:r>
            <a:r>
              <a:rPr lang="ru-RU" sz="2200" dirty="0"/>
              <a:t>- собрание песен и гимнов с XII по V вв. до н.э</a:t>
            </a:r>
            <a:r>
              <a:rPr lang="ru-RU" sz="2200" dirty="0" smtClean="0"/>
              <a:t>.</a:t>
            </a:r>
            <a:endParaRPr lang="ru-RU" sz="2200" dirty="0"/>
          </a:p>
          <a:p>
            <a:r>
              <a:rPr lang="ru-RU" sz="2200" dirty="0" smtClean="0"/>
              <a:t>«</a:t>
            </a:r>
            <a:r>
              <a:rPr lang="ru-RU" sz="2200" dirty="0"/>
              <a:t>малые, пустячные речения» </a:t>
            </a:r>
            <a:r>
              <a:rPr lang="ru-RU" sz="2200" dirty="0" smtClean="0"/>
              <a:t>- собирались для правителя, что бы узнать умонастроение народа</a:t>
            </a:r>
            <a:endParaRPr lang="ru-RU" sz="2200" dirty="0"/>
          </a:p>
          <a:p>
            <a:r>
              <a:rPr lang="ru-RU" sz="2200" dirty="0" smtClean="0"/>
              <a:t>живопись</a:t>
            </a:r>
            <a:endParaRPr lang="ru-RU" sz="22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Традиции </a:t>
            </a:r>
            <a:r>
              <a:rPr lang="ru-RU" sz="2400" dirty="0" err="1"/>
              <a:t>Шицзин</a:t>
            </a:r>
            <a:r>
              <a:rPr lang="ru-RU" sz="2400" dirty="0"/>
              <a:t> </a:t>
            </a:r>
            <a:r>
              <a:rPr lang="ru-RU" sz="2400" dirty="0" smtClean="0"/>
              <a:t>(305 </a:t>
            </a:r>
            <a:r>
              <a:rPr lang="ru-RU" sz="2400" dirty="0"/>
              <a:t>поэтических </a:t>
            </a:r>
            <a:r>
              <a:rPr lang="ru-RU" sz="2400" dirty="0" smtClean="0"/>
              <a:t>произведений) унаследованы </a:t>
            </a:r>
            <a:r>
              <a:rPr lang="ru-RU" sz="2400" dirty="0"/>
              <a:t>авторами поэтических произведений IV в. до н. э., дошедших </a:t>
            </a:r>
            <a:r>
              <a:rPr lang="ru-RU" sz="2400" dirty="0" smtClean="0"/>
              <a:t>в </a:t>
            </a:r>
            <a:r>
              <a:rPr lang="ru-RU" sz="2400" dirty="0"/>
              <a:t>виде текстов на каменных тумбах, </a:t>
            </a:r>
            <a:r>
              <a:rPr lang="ru-RU" sz="2400" dirty="0" smtClean="0"/>
              <a:t>напоминающих барабаны. </a:t>
            </a:r>
            <a:r>
              <a:rPr lang="ru-RU" sz="2400" dirty="0"/>
              <a:t>Н</a:t>
            </a:r>
            <a:r>
              <a:rPr lang="ru-RU" sz="2400" dirty="0" smtClean="0"/>
              <a:t>адписи именуются </a:t>
            </a:r>
            <a:r>
              <a:rPr lang="ru-RU" sz="2400" dirty="0"/>
              <a:t>«</a:t>
            </a:r>
            <a:r>
              <a:rPr lang="ru-RU" sz="2400" dirty="0" smtClean="0"/>
              <a:t>тексты </a:t>
            </a:r>
            <a:r>
              <a:rPr lang="ru-RU" sz="2400" dirty="0"/>
              <a:t>на каменных барабанах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5" name="Picture 2" descr="F:\IMG_159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4" r="4972"/>
          <a:stretch/>
        </p:blipFill>
        <p:spPr bwMode="auto">
          <a:xfrm>
            <a:off x="1547664" y="4149080"/>
            <a:ext cx="1929765" cy="247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648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580</Words>
  <Application>Microsoft Office PowerPoint</Application>
  <PresentationFormat>Экран (4:3)</PresentationFormat>
  <Paragraphs>127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Феномен общества изучается</vt:lpstr>
      <vt:lpstr>Вопросы, волнующие древних мыслителей </vt:lpstr>
      <vt:lpstr>societatis  (лат.)    koinonia (греч.)  shehui (кит.) Понятие общества</vt:lpstr>
      <vt:lpstr>Описание общества (объективно при учете огромного объема информации)</vt:lpstr>
      <vt:lpstr>Месопотамия</vt:lpstr>
      <vt:lpstr>Некоторые выводы об обществе Междуречья</vt:lpstr>
      <vt:lpstr>Поднебесная империя (Чжунго)</vt:lpstr>
      <vt:lpstr>Поднебесная империя (Чжунго)</vt:lpstr>
      <vt:lpstr>Конфуций «Суждения и беседы»</vt:lpstr>
      <vt:lpstr>Некоторые выводы  о древнекитайском обществе</vt:lpstr>
      <vt:lpstr>Описание общества (объективно при учете огромного объема информации)</vt:lpstr>
      <vt:lpstr>Презентация PowerPoint</vt:lpstr>
      <vt:lpstr>Античная цивилизация</vt:lpstr>
      <vt:lpstr>Платон из «Законов»</vt:lpstr>
      <vt:lpstr>Некоторые выводы  об античном обществе</vt:lpstr>
      <vt:lpstr>Философия</vt:lpstr>
      <vt:lpstr>Социология</vt:lpstr>
      <vt:lpstr> Результат изучения темы «Общество - взгляд извне и изнутри» </vt:lpstr>
      <vt:lpstr>Ресурс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Общество</dc:title>
  <dc:creator>User</dc:creator>
  <cp:lastModifiedBy>User</cp:lastModifiedBy>
  <cp:revision>259</cp:revision>
  <dcterms:created xsi:type="dcterms:W3CDTF">2020-05-05T23:06:46Z</dcterms:created>
  <dcterms:modified xsi:type="dcterms:W3CDTF">2023-03-05T14:54:35Z</dcterms:modified>
</cp:coreProperties>
</file>