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58" r:id="rId4"/>
    <p:sldId id="260" r:id="rId5"/>
    <p:sldId id="261" r:id="rId6"/>
    <p:sldId id="262" r:id="rId7"/>
    <p:sldId id="263" r:id="rId8"/>
    <p:sldId id="265" r:id="rId9"/>
    <p:sldId id="266" r:id="rId10"/>
    <p:sldId id="267" r:id="rId11"/>
    <p:sldId id="268" r:id="rId12"/>
    <p:sldId id="269" r:id="rId13"/>
    <p:sldId id="271" r:id="rId14"/>
    <p:sldId id="273" r:id="rId15"/>
    <p:sldId id="275" r:id="rId16"/>
    <p:sldId id="276" r:id="rId17"/>
    <p:sldId id="277" r:id="rId18"/>
    <p:sldId id="278" r:id="rId19"/>
    <p:sldId id="279" r:id="rId20"/>
    <p:sldId id="280" r:id="rId21"/>
    <p:sldId id="281" r:id="rId22"/>
    <p:sldId id="282" r:id="rId23"/>
    <p:sldId id="283" r:id="rId24"/>
    <p:sldId id="28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4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B716C-6549-491C-8E31-C2383ADF900E}" type="datetimeFigureOut">
              <a:rPr lang="ru-RU" smtClean="0"/>
              <a:pPr/>
              <a:t>28.04.2012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D9128F-E305-441A-8D30-09131256BCD6}" type="slidenum">
              <a:rPr lang="ru-RU" smtClean="0"/>
              <a:pPr/>
              <a:t>‹#›</a:t>
            </a:fld>
            <a:endParaRPr lang="ru-RU"/>
          </a:p>
        </p:txBody>
      </p:sp>
    </p:spTree>
    <p:extLst>
      <p:ext uri="{BB962C8B-B14F-4D97-AF65-F5344CB8AC3E}">
        <p14:creationId xmlns:p14="http://schemas.microsoft.com/office/powerpoint/2010/main" val="151422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AD9128F-E305-441A-8D30-09131256BCD6}"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8039F40-B613-4916-9C58-96864EC57B67}" type="datetimeFigureOut">
              <a:rPr lang="ru-RU" smtClean="0"/>
              <a:pPr/>
              <a:t>28.04.2012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336E5C57-B6A6-4794-8067-C25092FE3191}"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8039F40-B613-4916-9C58-96864EC57B67}"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36E5C57-B6A6-4794-8067-C25092FE3191}" type="slidenum">
              <a:rPr lang="ru-RU" smtClean="0"/>
              <a:pPr/>
              <a:t>‹#›</a:t>
            </a:fld>
            <a:endParaRPr lang="ru-RU"/>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8039F40-B613-4916-9C58-96864EC57B67}"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36E5C57-B6A6-4794-8067-C25092FE3191}" type="slidenum">
              <a:rPr lang="ru-RU" smtClean="0"/>
              <a:pPr/>
              <a:t>‹#›</a:t>
            </a:fld>
            <a:endParaRPr lang="ru-RU"/>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8039F40-B613-4916-9C58-96864EC57B67}"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36E5C57-B6A6-4794-8067-C25092FE3191}" type="slidenum">
              <a:rPr lang="ru-RU" smtClean="0"/>
              <a:pPr/>
              <a:t>‹#›</a:t>
            </a:fld>
            <a:endParaRPr lang="ru-RU"/>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8039F40-B613-4916-9C58-96864EC57B67}" type="datetimeFigureOut">
              <a:rPr lang="ru-RU" smtClean="0"/>
              <a:pPr/>
              <a:t>28.04.2012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36E5C57-B6A6-4794-8067-C25092FE3191}"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8039F40-B613-4916-9C58-96864EC57B67}" type="datetimeFigureOut">
              <a:rPr lang="ru-RU" smtClean="0"/>
              <a:pPr/>
              <a:t>28.04.2012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36E5C57-B6A6-4794-8067-C25092FE3191}" type="slidenum">
              <a:rPr lang="ru-RU" smtClean="0"/>
              <a:pPr/>
              <a:t>‹#›</a:t>
            </a:fld>
            <a:endParaRPr lang="ru-RU"/>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8039F40-B613-4916-9C58-96864EC57B67}" type="datetimeFigureOut">
              <a:rPr lang="ru-RU" smtClean="0"/>
              <a:pPr/>
              <a:t>28.04.2012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36E5C57-B6A6-4794-8067-C25092FE3191}" type="slidenum">
              <a:rPr lang="ru-RU" smtClean="0"/>
              <a:pPr/>
              <a:t>‹#›</a:t>
            </a:fld>
            <a:endParaRPr lang="ru-RU"/>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8039F40-B613-4916-9C58-96864EC57B67}" type="datetimeFigureOut">
              <a:rPr lang="ru-RU" smtClean="0"/>
              <a:pPr/>
              <a:t>28.04.2012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36E5C57-B6A6-4794-8067-C25092FE3191}" type="slidenum">
              <a:rPr lang="ru-RU" smtClean="0"/>
              <a:pPr/>
              <a:t>‹#›</a:t>
            </a:fld>
            <a:endParaRPr lang="ru-RU"/>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8039F40-B613-4916-9C58-96864EC57B67}" type="datetimeFigureOut">
              <a:rPr lang="ru-RU" smtClean="0"/>
              <a:pPr/>
              <a:t>28.04.2012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36E5C57-B6A6-4794-8067-C25092FE3191}"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8039F40-B613-4916-9C58-96864EC57B67}" type="datetimeFigureOut">
              <a:rPr lang="ru-RU" smtClean="0"/>
              <a:pPr/>
              <a:t>28.04.2012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36E5C57-B6A6-4794-8067-C25092FE3191}" type="slidenum">
              <a:rPr lang="ru-RU" smtClean="0"/>
              <a:pPr/>
              <a:t>‹#›</a:t>
            </a:fld>
            <a:endParaRPr lang="ru-RU"/>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8039F40-B613-4916-9C58-96864EC57B67}" type="datetimeFigureOut">
              <a:rPr lang="ru-RU" smtClean="0"/>
              <a:pPr/>
              <a:t>28.04.2012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36E5C57-B6A6-4794-8067-C25092FE3191}"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8039F40-B613-4916-9C58-96864EC57B67}" type="datetimeFigureOut">
              <a:rPr lang="ru-RU" smtClean="0"/>
              <a:pPr/>
              <a:t>28.04.2012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36E5C57-B6A6-4794-8067-C25092FE3191}"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newsflash/>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лайд 1.jpg"/>
          <p:cNvPicPr>
            <a:picLocks noChangeAspect="1"/>
          </p:cNvPicPr>
          <p:nvPr/>
        </p:nvPicPr>
        <p:blipFill>
          <a:blip r:embed="rId2"/>
          <a:stretch>
            <a:fillRect/>
          </a:stretch>
        </p:blipFill>
        <p:spPr>
          <a:xfrm>
            <a:off x="2643174" y="1714488"/>
            <a:ext cx="5786478" cy="4701513"/>
          </a:xfrm>
          <a:prstGeom prst="rect">
            <a:avLst/>
          </a:prstGeom>
        </p:spPr>
      </p:pic>
      <p:sp>
        <p:nvSpPr>
          <p:cNvPr id="4" name="Заголовок 3"/>
          <p:cNvSpPr>
            <a:spLocks noGrp="1"/>
          </p:cNvSpPr>
          <p:nvPr>
            <p:ph type="ctrTitle"/>
          </p:nvPr>
        </p:nvSpPr>
        <p:spPr>
          <a:xfrm>
            <a:off x="214282" y="214290"/>
            <a:ext cx="8643998" cy="1470025"/>
          </a:xfrm>
        </p:spPr>
        <p:txBody>
          <a:bodyPr/>
          <a:lstStyle/>
          <a:p>
            <a:r>
              <a:rPr lang="ru-RU" b="1" i="1" dirty="0" smtClean="0"/>
              <a:t>Пушкинское кольцо</a:t>
            </a:r>
            <a:br>
              <a:rPr lang="ru-RU" b="1" i="1" dirty="0" smtClean="0"/>
            </a:br>
            <a:r>
              <a:rPr lang="ru-RU" b="1" i="1" dirty="0" err="1" smtClean="0"/>
              <a:t>Верхневолжья</a:t>
            </a:r>
            <a:r>
              <a:rPr lang="ru-RU" b="1" i="1" dirty="0" smtClean="0"/>
              <a:t>.</a:t>
            </a:r>
            <a:endParaRPr lang="ru-RU" b="1" i="1" dirty="0"/>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8043890" cy="5797568"/>
          </a:xfrm>
        </p:spPr>
        <p:txBody>
          <a:bodyPr>
            <a:normAutofit/>
          </a:bodyPr>
          <a:lstStyle/>
          <a:p>
            <a:pPr algn="l"/>
            <a:r>
              <a:rPr lang="ru-RU" sz="2000" dirty="0" smtClean="0"/>
              <a:t>  Приезжая в этот город, </a:t>
            </a:r>
            <a:r>
              <a:rPr lang="ru-RU" sz="2000" dirty="0"/>
              <a:t>П</a:t>
            </a:r>
            <a:r>
              <a:rPr lang="ru-RU" sz="2000" dirty="0" smtClean="0"/>
              <a:t>ушкин неизменно навещал скромный деревянный особняк, который принадлежал петербургским знакомым поэта, родственникам президента Российской академии художеств А.Н. Оленина. Позднее </a:t>
            </a:r>
            <a:r>
              <a:rPr lang="ru-RU" sz="2000" dirty="0"/>
              <a:t>П</a:t>
            </a:r>
            <a:r>
              <a:rPr lang="ru-RU" sz="2000" dirty="0" smtClean="0"/>
              <a:t>ушкин увлекся дочерью хозяина Анной, которой посвятил большой цикл стихотворений, среди которых такой шедевр, как « Я вас любил: любовь еще быть может…»</a:t>
            </a:r>
            <a:br>
              <a:rPr lang="ru-RU" sz="2000" dirty="0" smtClean="0"/>
            </a:br>
            <a:r>
              <a:rPr lang="ru-RU" sz="2000" dirty="0"/>
              <a:t> </a:t>
            </a:r>
            <a:r>
              <a:rPr lang="ru-RU" sz="2000" dirty="0" smtClean="0"/>
              <a:t>   </a:t>
            </a:r>
            <a:r>
              <a:rPr lang="ru-RU" sz="2000" dirty="0" err="1"/>
              <a:t>О</a:t>
            </a:r>
            <a:r>
              <a:rPr lang="ru-RU" sz="2000" dirty="0" err="1" smtClean="0"/>
              <a:t>ленинский</a:t>
            </a:r>
            <a:r>
              <a:rPr lang="ru-RU" sz="2000" dirty="0" smtClean="0"/>
              <a:t> дом в Торжке стал пушкинским музеем.</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3" name="Рисунок 2" descr="музей в торжке сл.10.jpeg"/>
          <p:cNvPicPr>
            <a:picLocks noChangeAspect="1"/>
          </p:cNvPicPr>
          <p:nvPr/>
        </p:nvPicPr>
        <p:blipFill>
          <a:blip r:embed="rId2" cstate="print"/>
          <a:stretch>
            <a:fillRect/>
          </a:stretch>
        </p:blipFill>
        <p:spPr>
          <a:xfrm>
            <a:off x="1571604" y="2928934"/>
            <a:ext cx="5643602" cy="3500462"/>
          </a:xfrm>
          <a:prstGeom prst="rect">
            <a:avLst/>
          </a:prstGeom>
        </p:spPr>
      </p:pic>
    </p:spTree>
  </p:cSld>
  <p:clrMapOvr>
    <a:masterClrMapping/>
  </p:clrMapOvr>
  <p:transition spd="med">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smtClean="0"/>
              <a:t>Митино</a:t>
            </a:r>
            <a:endParaRPr lang="ru-RU" sz="3200" i="1" dirty="0"/>
          </a:p>
        </p:txBody>
      </p:sp>
      <p:sp>
        <p:nvSpPr>
          <p:cNvPr id="3" name="Содержимое 2"/>
          <p:cNvSpPr>
            <a:spLocks noGrp="1"/>
          </p:cNvSpPr>
          <p:nvPr>
            <p:ph idx="1"/>
          </p:nvPr>
        </p:nvSpPr>
        <p:spPr/>
        <p:txBody>
          <a:bodyPr>
            <a:normAutofit/>
          </a:bodyPr>
          <a:lstStyle/>
          <a:p>
            <a:r>
              <a:rPr lang="ru-RU" sz="2000" dirty="0" smtClean="0"/>
              <a:t>  Одно из самых трогательных пушкинских мест Торжка – это тихое сельское кладбище на берегу полноводной </a:t>
            </a:r>
            <a:r>
              <a:rPr lang="ru-RU" sz="2000" dirty="0" err="1"/>
              <a:t>Т</a:t>
            </a:r>
            <a:r>
              <a:rPr lang="ru-RU" sz="2000" dirty="0" err="1" smtClean="0"/>
              <a:t>верцы</a:t>
            </a:r>
            <a:r>
              <a:rPr lang="ru-RU" sz="2000" dirty="0" smtClean="0"/>
              <a:t> в деревне </a:t>
            </a:r>
            <a:r>
              <a:rPr lang="ru-RU" sz="2000" dirty="0" err="1" smtClean="0"/>
              <a:t>Прутня</a:t>
            </a:r>
            <a:r>
              <a:rPr lang="ru-RU" sz="2000" dirty="0" smtClean="0"/>
              <a:t>.</a:t>
            </a:r>
          </a:p>
          <a:p>
            <a:r>
              <a:rPr lang="ru-RU" sz="2000" dirty="0" smtClean="0"/>
              <a:t>  На этом погосте нашла свой последний приют Анна Петровна Керн. На надгробном камне незабываемые пушкинские слова: « Я помню чудное мгновенье».</a:t>
            </a:r>
            <a:endParaRPr lang="ru-RU" sz="2000" dirty="0"/>
          </a:p>
        </p:txBody>
      </p:sp>
      <p:pic>
        <p:nvPicPr>
          <p:cNvPr id="4" name="Рисунок 3" descr="а. керн сл 11.jpg"/>
          <p:cNvPicPr>
            <a:picLocks noChangeAspect="1"/>
          </p:cNvPicPr>
          <p:nvPr/>
        </p:nvPicPr>
        <p:blipFill>
          <a:blip r:embed="rId2"/>
          <a:stretch>
            <a:fillRect/>
          </a:stretch>
        </p:blipFill>
        <p:spPr>
          <a:xfrm>
            <a:off x="642911" y="3714752"/>
            <a:ext cx="1571636" cy="2566985"/>
          </a:xfrm>
          <a:prstGeom prst="rect">
            <a:avLst/>
          </a:prstGeom>
        </p:spPr>
      </p:pic>
      <p:pic>
        <p:nvPicPr>
          <p:cNvPr id="5" name="Рисунок 4" descr="Керн сл.11.jpg"/>
          <p:cNvPicPr>
            <a:picLocks noChangeAspect="1"/>
          </p:cNvPicPr>
          <p:nvPr/>
        </p:nvPicPr>
        <p:blipFill>
          <a:blip r:embed="rId3"/>
          <a:stretch>
            <a:fillRect/>
          </a:stretch>
        </p:blipFill>
        <p:spPr>
          <a:xfrm>
            <a:off x="3357554" y="3643314"/>
            <a:ext cx="2357454" cy="2771482"/>
          </a:xfrm>
          <a:prstGeom prst="rect">
            <a:avLst/>
          </a:prstGeom>
        </p:spPr>
      </p:pic>
      <p:pic>
        <p:nvPicPr>
          <p:cNvPr id="6" name="Рисунок 5" descr="могила керн сл.11.jpg"/>
          <p:cNvPicPr>
            <a:picLocks noChangeAspect="1"/>
          </p:cNvPicPr>
          <p:nvPr/>
        </p:nvPicPr>
        <p:blipFill>
          <a:blip r:embed="rId4"/>
          <a:stretch>
            <a:fillRect/>
          </a:stretch>
        </p:blipFill>
        <p:spPr>
          <a:xfrm flipH="1">
            <a:off x="6715125" y="3571876"/>
            <a:ext cx="2035968" cy="2714624"/>
          </a:xfrm>
          <a:prstGeom prst="rect">
            <a:avLst/>
          </a:prstGeom>
        </p:spPr>
      </p:pic>
    </p:spTree>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smtClean="0"/>
              <a:t>Пушкин в Грузинах</a:t>
            </a:r>
            <a:endParaRPr lang="ru-RU" sz="3200" i="1" dirty="0"/>
          </a:p>
        </p:txBody>
      </p:sp>
      <p:sp>
        <p:nvSpPr>
          <p:cNvPr id="3" name="Содержимое 2"/>
          <p:cNvSpPr>
            <a:spLocks noGrp="1"/>
          </p:cNvSpPr>
          <p:nvPr>
            <p:ph sz="quarter" idx="2"/>
          </p:nvPr>
        </p:nvSpPr>
        <p:spPr/>
        <p:txBody>
          <a:bodyPr>
            <a:normAutofit/>
          </a:bodyPr>
          <a:lstStyle/>
          <a:p>
            <a:r>
              <a:rPr lang="ru-RU" sz="2800" i="1" dirty="0" smtClean="0"/>
              <a:t>Славное имя поэта способно украсить</a:t>
            </a:r>
          </a:p>
          <a:p>
            <a:r>
              <a:rPr lang="ru-RU" sz="2800" i="1" dirty="0"/>
              <a:t>л</a:t>
            </a:r>
            <a:r>
              <a:rPr lang="ru-RU" sz="2800" i="1" dirty="0" smtClean="0"/>
              <a:t>юбой уголок Земли, но усадьба Грузины</a:t>
            </a:r>
          </a:p>
          <a:p>
            <a:r>
              <a:rPr lang="ru-RU" sz="2800" i="1" dirty="0"/>
              <a:t>н</a:t>
            </a:r>
            <a:r>
              <a:rPr lang="ru-RU" sz="2800" i="1" dirty="0" smtClean="0"/>
              <a:t>езависимо от него заслуживает право</a:t>
            </a:r>
          </a:p>
          <a:p>
            <a:r>
              <a:rPr lang="ru-RU" sz="2800" i="1" dirty="0" smtClean="0"/>
              <a:t>на людскую память.</a:t>
            </a:r>
          </a:p>
          <a:p>
            <a:pPr algn="ctr"/>
            <a:r>
              <a:rPr lang="ru-RU" sz="2800" i="1" dirty="0" smtClean="0"/>
              <a:t>С. Глушков</a:t>
            </a:r>
            <a:endParaRPr lang="ru-RU" sz="2800" i="1" dirty="0"/>
          </a:p>
        </p:txBody>
      </p:sp>
      <p:sp>
        <p:nvSpPr>
          <p:cNvPr id="7" name="Содержимое 6"/>
          <p:cNvSpPr>
            <a:spLocks noGrp="1"/>
          </p:cNvSpPr>
          <p:nvPr>
            <p:ph sz="quarter" idx="4"/>
          </p:nvPr>
        </p:nvSpPr>
        <p:spPr/>
        <p:txBody>
          <a:bodyPr/>
          <a:lstStyle/>
          <a:p>
            <a:endParaRPr lang="ru-RU" dirty="0"/>
          </a:p>
        </p:txBody>
      </p:sp>
      <p:pic>
        <p:nvPicPr>
          <p:cNvPr id="4" name="Рисунок 3" descr="грузины сл.12.jpg"/>
          <p:cNvPicPr>
            <a:picLocks noChangeAspect="1"/>
          </p:cNvPicPr>
          <p:nvPr/>
        </p:nvPicPr>
        <p:blipFill>
          <a:blip r:embed="rId2"/>
          <a:stretch>
            <a:fillRect/>
          </a:stretch>
        </p:blipFill>
        <p:spPr>
          <a:xfrm>
            <a:off x="4857752" y="1928802"/>
            <a:ext cx="3500462" cy="3071834"/>
          </a:xfrm>
          <a:prstGeom prst="rect">
            <a:avLst/>
          </a:prstGeom>
        </p:spPr>
      </p:pic>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58204" cy="6011882"/>
          </a:xfrm>
        </p:spPr>
        <p:txBody>
          <a:bodyPr>
            <a:normAutofit/>
          </a:bodyPr>
          <a:lstStyle/>
          <a:p>
            <a:pPr algn="l"/>
            <a:r>
              <a:rPr lang="ru-RU" sz="2000" dirty="0" smtClean="0"/>
              <a:t>  Грузины… одна из самых богатых дворянских усадеб тверской губернии, имение </a:t>
            </a:r>
            <a:r>
              <a:rPr lang="ru-RU" sz="2000" dirty="0"/>
              <a:t>П</a:t>
            </a:r>
            <a:r>
              <a:rPr lang="ru-RU" sz="2000" dirty="0" smtClean="0"/>
              <a:t>олторацких, принадлежавшее елизаветинскому вельможе марку Федоровичу </a:t>
            </a:r>
            <a:r>
              <a:rPr lang="ru-RU" sz="2000" dirty="0"/>
              <a:t>П</a:t>
            </a:r>
            <a:r>
              <a:rPr lang="ru-RU" sz="2000" dirty="0" smtClean="0"/>
              <a:t>олторацкому и его жене.</a:t>
            </a:r>
            <a:br>
              <a:rPr lang="ru-RU" sz="2000" dirty="0" smtClean="0"/>
            </a:br>
            <a:r>
              <a:rPr lang="ru-RU" sz="2000" dirty="0" smtClean="0"/>
              <a:t>  Громадная усадьба, куда входил дом в 120 комнат, конный и скотный дворы, оранжереи, теплицы, мастерские, сад, огромный парк, - была создана в </a:t>
            </a:r>
            <a:r>
              <a:rPr lang="ru-RU" sz="2000" dirty="0"/>
              <a:t>Х</a:t>
            </a:r>
            <a:r>
              <a:rPr lang="en-US" sz="2000" dirty="0" smtClean="0"/>
              <a:t>VIII</a:t>
            </a:r>
            <a:r>
              <a:rPr lang="ru-RU" sz="2000" dirty="0" smtClean="0"/>
              <a:t> веке при М. Ф. Полторацком. </a:t>
            </a:r>
            <a:br>
              <a:rPr lang="ru-RU" sz="2000" dirty="0" smtClean="0"/>
            </a:br>
            <a:r>
              <a:rPr lang="ru-RU" sz="2000" dirty="0" smtClean="0"/>
              <a:t>  Вот в эту роскошную усадьбу в мартовскую распутицу 1829 года и завернула, прогремев по камням арочного моста, « тяжелая петербургская коляска», в которой ехал Пушкин.</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3" name="Рисунок 2" descr="дом Полторацких сл.13.jpg"/>
          <p:cNvPicPr>
            <a:picLocks noChangeAspect="1"/>
          </p:cNvPicPr>
          <p:nvPr/>
        </p:nvPicPr>
        <p:blipFill>
          <a:blip r:embed="rId2"/>
          <a:stretch>
            <a:fillRect/>
          </a:stretch>
        </p:blipFill>
        <p:spPr>
          <a:xfrm>
            <a:off x="2357422" y="3714752"/>
            <a:ext cx="4443984" cy="2643206"/>
          </a:xfrm>
          <a:prstGeom prst="rect">
            <a:avLst/>
          </a:prstGeom>
        </p:spPr>
      </p:pic>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smtClean="0"/>
              <a:t>А. С. Пушкин в </a:t>
            </a:r>
            <a:r>
              <a:rPr lang="ru-RU" sz="3200" i="1" dirty="0" err="1" smtClean="0"/>
              <a:t>Берново</a:t>
            </a:r>
            <a:endParaRPr lang="ru-RU" sz="3200" i="1" dirty="0"/>
          </a:p>
        </p:txBody>
      </p:sp>
      <p:sp>
        <p:nvSpPr>
          <p:cNvPr id="3" name="Содержимое 2"/>
          <p:cNvSpPr>
            <a:spLocks noGrp="1"/>
          </p:cNvSpPr>
          <p:nvPr>
            <p:ph sz="quarter" idx="2"/>
          </p:nvPr>
        </p:nvSpPr>
        <p:spPr/>
        <p:txBody>
          <a:bodyPr>
            <a:normAutofit lnSpcReduction="10000"/>
          </a:bodyPr>
          <a:lstStyle/>
          <a:p>
            <a:r>
              <a:rPr lang="ru-RU" sz="2800" i="1" dirty="0" smtClean="0"/>
              <a:t>Как счастлив я , когда могу покинуть</a:t>
            </a:r>
          </a:p>
          <a:p>
            <a:r>
              <a:rPr lang="ru-RU" sz="2800" i="1" dirty="0" smtClean="0"/>
              <a:t>Докучный шум столицы и двора</a:t>
            </a:r>
          </a:p>
          <a:p>
            <a:r>
              <a:rPr lang="ru-RU" sz="2800" i="1" dirty="0" smtClean="0"/>
              <a:t>И убежать в пустынные дубровы,</a:t>
            </a:r>
          </a:p>
          <a:p>
            <a:r>
              <a:rPr lang="ru-RU" sz="2800" i="1" dirty="0" smtClean="0"/>
              <a:t>На берега сих молчаливых вод.</a:t>
            </a:r>
          </a:p>
          <a:p>
            <a:pPr algn="ctr"/>
            <a:r>
              <a:rPr lang="ru-RU" sz="2800" i="1" dirty="0" smtClean="0"/>
              <a:t>А. С. Пушкин</a:t>
            </a:r>
            <a:endParaRPr lang="ru-RU" sz="2800" i="1" dirty="0"/>
          </a:p>
        </p:txBody>
      </p:sp>
      <p:sp>
        <p:nvSpPr>
          <p:cNvPr id="8" name="Содержимое 7"/>
          <p:cNvSpPr>
            <a:spLocks noGrp="1"/>
          </p:cNvSpPr>
          <p:nvPr>
            <p:ph sz="quarter" idx="4"/>
          </p:nvPr>
        </p:nvSpPr>
        <p:spPr/>
        <p:txBody>
          <a:bodyPr/>
          <a:lstStyle/>
          <a:p>
            <a:endParaRPr lang="ru-RU"/>
          </a:p>
        </p:txBody>
      </p:sp>
      <p:pic>
        <p:nvPicPr>
          <p:cNvPr id="3075" name="Picture 3" descr="C:\Documents and Settings\Администратор\Мои документы\Мои рисунки\берновро.JPG"/>
          <p:cNvPicPr>
            <a:picLocks noChangeAspect="1" noChangeArrowheads="1"/>
          </p:cNvPicPr>
          <p:nvPr/>
        </p:nvPicPr>
        <p:blipFill>
          <a:blip r:embed="rId2"/>
          <a:srcRect/>
          <a:stretch>
            <a:fillRect/>
          </a:stretch>
        </p:blipFill>
        <p:spPr bwMode="auto">
          <a:xfrm>
            <a:off x="4786314" y="1500174"/>
            <a:ext cx="3143272" cy="3239759"/>
          </a:xfrm>
          <a:prstGeom prst="rect">
            <a:avLst/>
          </a:prstGeom>
          <a:noFill/>
        </p:spPr>
      </p:pic>
    </p:spTree>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472518" cy="6083320"/>
          </a:xfrm>
        </p:spPr>
        <p:txBody>
          <a:bodyPr>
            <a:normAutofit/>
          </a:bodyPr>
          <a:lstStyle/>
          <a:p>
            <a:pPr algn="l"/>
            <a:r>
              <a:rPr lang="ru-RU" sz="2000" dirty="0" smtClean="0"/>
              <a:t>  Центром « Пушкинского кольца» является </a:t>
            </a:r>
            <a:r>
              <a:rPr lang="ru-RU" sz="2000" dirty="0" err="1" smtClean="0"/>
              <a:t>Берново</a:t>
            </a:r>
            <a:r>
              <a:rPr lang="ru-RU" sz="2000" dirty="0" smtClean="0"/>
              <a:t>.</a:t>
            </a:r>
            <a:br>
              <a:rPr lang="ru-RU" sz="2000" dirty="0" smtClean="0"/>
            </a:br>
            <a:r>
              <a:rPr lang="ru-RU" sz="2000" dirty="0"/>
              <a:t> </a:t>
            </a:r>
            <a:r>
              <a:rPr lang="ru-RU" sz="2000" dirty="0" smtClean="0"/>
              <a:t> С июня 1971 года здесь ежегодно проводятся Пушкинские праздники поэзии.</a:t>
            </a:r>
            <a:br>
              <a:rPr lang="ru-RU" sz="2000" dirty="0" smtClean="0"/>
            </a:br>
            <a:r>
              <a:rPr lang="ru-RU" sz="2000" dirty="0" smtClean="0"/>
              <a:t>  Усадебный дом выглядит почти так же, как и в те дни, когда навещал его Пушкин.</a:t>
            </a:r>
            <a:br>
              <a:rPr lang="ru-RU" sz="2000" dirty="0" smtClean="0"/>
            </a:br>
            <a:r>
              <a:rPr lang="ru-RU" sz="2000" dirty="0" smtClean="0"/>
              <a:t>  </a:t>
            </a:r>
            <a:r>
              <a:rPr lang="ru-RU" sz="2000" dirty="0" err="1" smtClean="0"/>
              <a:t>Берново</a:t>
            </a:r>
            <a:r>
              <a:rPr lang="ru-RU" sz="2000" dirty="0" smtClean="0"/>
              <a:t> – самое богатое «</a:t>
            </a:r>
            <a:r>
              <a:rPr lang="ru-RU" sz="2000" dirty="0" err="1" smtClean="0"/>
              <a:t>вульфовское</a:t>
            </a:r>
            <a:r>
              <a:rPr lang="ru-RU" sz="2000" dirty="0" smtClean="0"/>
              <a:t> гнездо». </a:t>
            </a:r>
            <a:r>
              <a:rPr lang="ru-RU" sz="2000" dirty="0" err="1" smtClean="0"/>
              <a:t>Вульфы</a:t>
            </a:r>
            <a:r>
              <a:rPr lang="ru-RU" sz="2000" dirty="0" smtClean="0"/>
              <a:t> стали владеть им с начала Х</a:t>
            </a:r>
            <a:r>
              <a:rPr lang="en-US" sz="2000" dirty="0" smtClean="0"/>
              <a:t>VIII  </a:t>
            </a:r>
            <a:r>
              <a:rPr lang="ru-RU" sz="2000" dirty="0" smtClean="0"/>
              <a:t>века. Имение в ту пору, когда приезжал сюда Пушкин, принадлежало И.И. Вульфу.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3" name="Рисунок 2" descr="дом Вульфов сл.15.jpg"/>
          <p:cNvPicPr>
            <a:picLocks noChangeAspect="1"/>
          </p:cNvPicPr>
          <p:nvPr/>
        </p:nvPicPr>
        <p:blipFill>
          <a:blip r:embed="rId2"/>
          <a:stretch>
            <a:fillRect/>
          </a:stretch>
        </p:blipFill>
        <p:spPr>
          <a:xfrm>
            <a:off x="1571604" y="3214686"/>
            <a:ext cx="6429396" cy="3143272"/>
          </a:xfrm>
          <a:prstGeom prst="rect">
            <a:avLst/>
          </a:prstGeom>
        </p:spPr>
      </p:pic>
    </p:spTree>
  </p:cSld>
  <p:clrMapOvr>
    <a:masterClrMapping/>
  </p:clrMapOvr>
  <p:transition spd="med">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6297634"/>
          </a:xfrm>
        </p:spPr>
        <p:txBody>
          <a:bodyPr>
            <a:normAutofit fontScale="90000"/>
          </a:bodyPr>
          <a:lstStyle/>
          <a:p>
            <a:pPr algn="l"/>
            <a:r>
              <a:rPr lang="ru-RU" sz="2200" dirty="0" smtClean="0"/>
              <a:t>Пушкин любил бродить по </a:t>
            </a:r>
            <a:r>
              <a:rPr lang="ru-RU" sz="2200" dirty="0" err="1" smtClean="0"/>
              <a:t>берновскому</a:t>
            </a:r>
            <a:r>
              <a:rPr lang="ru-RU" sz="2200" dirty="0" smtClean="0"/>
              <a:t> парку, стоять у заросшего пруда, подниматься на горку «Парнас», сидеть у могучей сосны. Не раз видели его, когда он шел к речке Тьме, где, по преданию, в омуте утопилась дочь мельника.  </a:t>
            </a:r>
            <a:br>
              <a:rPr lang="ru-RU" sz="2200" dirty="0" smtClean="0"/>
            </a:br>
            <a:r>
              <a:rPr lang="ru-RU" sz="2200" dirty="0"/>
              <a:t/>
            </a:r>
            <a:br>
              <a:rPr lang="ru-RU" sz="2200" dirty="0"/>
            </a:br>
            <a:r>
              <a:rPr lang="ru-RU" sz="2200" dirty="0" smtClean="0"/>
              <a:t/>
            </a:r>
            <a:br>
              <a:rPr lang="ru-RU" sz="2200" dirty="0" smtClean="0"/>
            </a:br>
            <a:r>
              <a:rPr lang="ru-RU" sz="2200" dirty="0" smtClean="0"/>
              <a:t>                                                 Знакомые, печальные места!..</a:t>
            </a:r>
            <a:br>
              <a:rPr lang="ru-RU" sz="2200" dirty="0" smtClean="0"/>
            </a:br>
            <a:r>
              <a:rPr lang="ru-RU" sz="2200" dirty="0" smtClean="0"/>
              <a:t>                                                 Невольно к этим грустным берегам</a:t>
            </a:r>
            <a:br>
              <a:rPr lang="ru-RU" sz="2200" dirty="0" smtClean="0"/>
            </a:br>
            <a:r>
              <a:rPr lang="ru-RU" sz="2200" dirty="0" smtClean="0"/>
              <a:t>                                                 Меня влечет неведомая сила.</a:t>
            </a:r>
            <a:br>
              <a:rPr lang="ru-RU" sz="2200" dirty="0" smtClean="0"/>
            </a:br>
            <a:r>
              <a:rPr lang="ru-RU" sz="2000" dirty="0"/>
              <a:t/>
            </a:r>
            <a:br>
              <a:rPr lang="ru-RU" sz="2000" dirty="0"/>
            </a:br>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endParaRPr lang="ru-RU" sz="2000" dirty="0"/>
          </a:p>
        </p:txBody>
      </p:sp>
      <p:pic>
        <p:nvPicPr>
          <p:cNvPr id="3" name="Рисунок 2" descr="Берново сл.16.jpg"/>
          <p:cNvPicPr>
            <a:picLocks noChangeAspect="1"/>
          </p:cNvPicPr>
          <p:nvPr/>
        </p:nvPicPr>
        <p:blipFill>
          <a:blip r:embed="rId2" cstate="print"/>
          <a:stretch>
            <a:fillRect/>
          </a:stretch>
        </p:blipFill>
        <p:spPr>
          <a:xfrm>
            <a:off x="1714480" y="3071810"/>
            <a:ext cx="5715040" cy="3071834"/>
          </a:xfrm>
          <a:prstGeom prst="rect">
            <a:avLst/>
          </a:prstGeom>
        </p:spPr>
      </p:pic>
    </p:spTree>
  </p:cSld>
  <p:clrMapOvr>
    <a:masterClrMapping/>
  </p:clrMapOvr>
  <p:transition spd="med">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smtClean="0"/>
              <a:t>Пушкин в Павловском</a:t>
            </a:r>
            <a:endParaRPr lang="ru-RU" sz="3200" i="1" dirty="0"/>
          </a:p>
        </p:txBody>
      </p:sp>
      <p:sp>
        <p:nvSpPr>
          <p:cNvPr id="3" name="Содержимое 2"/>
          <p:cNvSpPr>
            <a:spLocks noGrp="1"/>
          </p:cNvSpPr>
          <p:nvPr>
            <p:ph idx="1"/>
          </p:nvPr>
        </p:nvSpPr>
        <p:spPr/>
        <p:txBody>
          <a:bodyPr>
            <a:normAutofit/>
          </a:bodyPr>
          <a:lstStyle/>
          <a:p>
            <a:r>
              <a:rPr lang="ru-RU" sz="2800" i="1" dirty="0" smtClean="0"/>
              <a:t>Деревня – наш кабинет.</a:t>
            </a:r>
          </a:p>
          <a:p>
            <a:pPr algn="ctr"/>
            <a:r>
              <a:rPr lang="ru-RU" sz="2800" i="1" dirty="0" smtClean="0"/>
              <a:t>А. С. Пушкин</a:t>
            </a:r>
            <a:endParaRPr lang="ru-RU" sz="2800" i="1" dirty="0"/>
          </a:p>
        </p:txBody>
      </p:sp>
      <p:pic>
        <p:nvPicPr>
          <p:cNvPr id="4" name="Рисунок 3" descr="img04308.jpg"/>
          <p:cNvPicPr>
            <a:picLocks noChangeAspect="1"/>
          </p:cNvPicPr>
          <p:nvPr/>
        </p:nvPicPr>
        <p:blipFill>
          <a:blip r:embed="rId2"/>
          <a:stretch>
            <a:fillRect/>
          </a:stretch>
        </p:blipFill>
        <p:spPr>
          <a:xfrm>
            <a:off x="4143372" y="3165795"/>
            <a:ext cx="3476628" cy="2134867"/>
          </a:xfrm>
          <a:prstGeom prst="rect">
            <a:avLst/>
          </a:prstGeom>
        </p:spPr>
      </p:pic>
    </p:spTree>
  </p:cSld>
  <p:clrMapOvr>
    <a:masterClrMapping/>
  </p:clrMapOvr>
  <p:transition spd="med">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6083320"/>
          </a:xfrm>
        </p:spPr>
        <p:txBody>
          <a:bodyPr>
            <a:normAutofit fontScale="90000"/>
          </a:bodyPr>
          <a:lstStyle/>
          <a:p>
            <a:pPr algn="l"/>
            <a:r>
              <a:rPr lang="ru-RU" sz="2200" dirty="0" smtClean="0"/>
              <a:t>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Из Бернова пушкинской дорогой отправимся в соседнее сельцо </a:t>
            </a:r>
            <a:r>
              <a:rPr lang="ru-RU" sz="2200" dirty="0" err="1" smtClean="0"/>
              <a:t>Паловское</a:t>
            </a:r>
            <a:r>
              <a:rPr lang="ru-RU" sz="2200" dirty="0" smtClean="0"/>
              <a:t>. </a:t>
            </a:r>
            <a:br>
              <a:rPr lang="ru-RU" sz="2200" dirty="0" smtClean="0"/>
            </a:br>
            <a:r>
              <a:rPr lang="ru-RU" sz="2200" dirty="0" smtClean="0"/>
              <a:t>  Павловское принадлежало П. И. Вульфу. Пушкин любил бывать здесь  и никогда не упускал случая навестить « добрейшего Павла Ивановича», к которому питал искреннюю привязанность.</a:t>
            </a:r>
            <a:br>
              <a:rPr lang="ru-RU" sz="2200" dirty="0" smtClean="0"/>
            </a:br>
            <a:r>
              <a:rPr lang="ru-RU" sz="2200" dirty="0" smtClean="0"/>
              <a:t> Тверская природа, деревенский быт, увиденный в Павловском, поэт запечатлел в «Евгении Онегине».</a:t>
            </a:r>
            <a:br>
              <a:rPr lang="ru-RU" sz="2200" dirty="0" smtClean="0"/>
            </a:br>
            <a:r>
              <a:rPr lang="ru-RU" sz="2200" dirty="0" smtClean="0"/>
              <a:t>                                         Люблю песчаный косогор,</a:t>
            </a:r>
            <a:br>
              <a:rPr lang="ru-RU" sz="2200" dirty="0" smtClean="0"/>
            </a:br>
            <a:r>
              <a:rPr lang="ru-RU" sz="2200" dirty="0" smtClean="0"/>
              <a:t>                                         Перед избушкой две рябины,</a:t>
            </a:r>
            <a:br>
              <a:rPr lang="ru-RU" sz="2200" dirty="0" smtClean="0"/>
            </a:br>
            <a:r>
              <a:rPr lang="ru-RU" sz="2200" dirty="0" smtClean="0"/>
              <a:t>                                         Калитку, сломанный забор,</a:t>
            </a:r>
            <a:br>
              <a:rPr lang="ru-RU" sz="2200" dirty="0" smtClean="0"/>
            </a:br>
            <a:r>
              <a:rPr lang="ru-RU" sz="2200" dirty="0" smtClean="0"/>
              <a:t>                                         На небе серенькие тучи…</a:t>
            </a: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t>
            </a:r>
            <a:br>
              <a:rPr lang="ru-RU" sz="2000" dirty="0" smtClean="0"/>
            </a:br>
            <a:endParaRPr lang="ru-RU" sz="2000" dirty="0"/>
          </a:p>
        </p:txBody>
      </p:sp>
      <p:pic>
        <p:nvPicPr>
          <p:cNvPr id="3" name="Рисунок 2" descr="река Тьма в павловском сл.18.jpg"/>
          <p:cNvPicPr>
            <a:picLocks noChangeAspect="1"/>
          </p:cNvPicPr>
          <p:nvPr/>
        </p:nvPicPr>
        <p:blipFill>
          <a:blip r:embed="rId2"/>
          <a:stretch>
            <a:fillRect/>
          </a:stretch>
        </p:blipFill>
        <p:spPr>
          <a:xfrm>
            <a:off x="1214414" y="3929066"/>
            <a:ext cx="6782697" cy="2571768"/>
          </a:xfrm>
          <a:prstGeom prst="rect">
            <a:avLst/>
          </a:prstGeom>
        </p:spPr>
      </p:pic>
    </p:spTree>
  </p:cSld>
  <p:clrMapOvr>
    <a:masterClrMapping/>
  </p:clrMapOvr>
  <p:transition spd="med">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472518" cy="6154758"/>
          </a:xfrm>
        </p:spPr>
        <p:txBody>
          <a:bodyPr>
            <a:normAutofit fontScale="90000"/>
          </a:bodyPr>
          <a:lstStyle/>
          <a:p>
            <a:pPr algn="l"/>
            <a:r>
              <a:rPr lang="ru-RU" sz="2200" dirty="0" smtClean="0"/>
              <a:t>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В Павловском в минуты творческого подъема Пушкин создает шедевр пейзажной лирики – «Зимнее утро» </a:t>
            </a:r>
            <a:br>
              <a:rPr lang="ru-RU" sz="2200" dirty="0" smtClean="0"/>
            </a:br>
            <a:r>
              <a:rPr lang="ru-RU" sz="2200" dirty="0" smtClean="0"/>
              <a:t>  Здесь начинается у Александра Сергеевича переход от работы над поэтическими произведениями к прозе:</a:t>
            </a:r>
            <a:br>
              <a:rPr lang="ru-RU" sz="2200" dirty="0" smtClean="0"/>
            </a:br>
            <a:r>
              <a:rPr lang="ru-RU" sz="2200" dirty="0" smtClean="0"/>
              <a:t/>
            </a:r>
            <a:br>
              <a:rPr lang="ru-RU" sz="2200" dirty="0" smtClean="0"/>
            </a:br>
            <a:r>
              <a:rPr lang="ru-RU" sz="2200" dirty="0" smtClean="0"/>
              <a:t>                              Лета шалунью рифму гонят,</a:t>
            </a:r>
            <a:br>
              <a:rPr lang="ru-RU" sz="2200" dirty="0" smtClean="0"/>
            </a:br>
            <a:r>
              <a:rPr lang="ru-RU" sz="2200" dirty="0" smtClean="0"/>
              <a:t>                             Лета к суровой прозе клонят. </a:t>
            </a:r>
            <a:br>
              <a:rPr lang="ru-RU" sz="2200" dirty="0" smtClean="0"/>
            </a:br>
            <a:r>
              <a:rPr lang="ru-RU" sz="2200" dirty="0" smtClean="0"/>
              <a:t> </a:t>
            </a:r>
            <a:br>
              <a:rPr lang="ru-RU" sz="2200" dirty="0" smtClean="0"/>
            </a:br>
            <a:r>
              <a:rPr lang="ru-RU" sz="2200" dirty="0"/>
              <a:t> </a:t>
            </a:r>
            <a:r>
              <a:rPr lang="ru-RU" sz="2200" dirty="0" smtClean="0"/>
              <a:t> Пушкин приступает</a:t>
            </a:r>
            <a:r>
              <a:rPr lang="en-US" sz="2200" dirty="0" smtClean="0"/>
              <a:t> </a:t>
            </a:r>
            <a:r>
              <a:rPr lang="ru-RU" sz="2200" dirty="0" smtClean="0"/>
              <a:t>к работе над «Романом в письмах»,который остался незавершенным, но многие мысли, факты, эпизоды из него впоследствии будут использованы в « Барышне- крестьянке», «Истории села </a:t>
            </a:r>
            <a:r>
              <a:rPr lang="ru-RU" sz="2200" dirty="0" err="1"/>
              <a:t>Г</a:t>
            </a:r>
            <a:r>
              <a:rPr lang="ru-RU" sz="2200" dirty="0" err="1" smtClean="0"/>
              <a:t>орюхина</a:t>
            </a:r>
            <a:r>
              <a:rPr lang="ru-RU" sz="2200" dirty="0" smtClean="0"/>
              <a:t>», « Метели».</a:t>
            </a:r>
            <a:br>
              <a:rPr lang="ru-RU" sz="2200" dirty="0" smtClean="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r>
              <a:rPr lang="ru-RU" sz="2800" dirty="0"/>
              <a:t/>
            </a:r>
            <a:br>
              <a:rPr lang="ru-RU" sz="2800" dirty="0"/>
            </a:br>
            <a:r>
              <a:rPr lang="ru-RU" sz="2800" dirty="0" smtClean="0"/>
              <a:t/>
            </a:r>
            <a:br>
              <a:rPr lang="ru-RU" sz="2800" dirty="0" smtClean="0"/>
            </a:br>
            <a:endParaRPr lang="ru-RU" sz="2800" dirty="0"/>
          </a:p>
        </p:txBody>
      </p:sp>
      <p:pic>
        <p:nvPicPr>
          <p:cNvPr id="3" name="Рисунок 2" descr="парк в павл.сл 19.JPG"/>
          <p:cNvPicPr>
            <a:picLocks noChangeAspect="1"/>
          </p:cNvPicPr>
          <p:nvPr/>
        </p:nvPicPr>
        <p:blipFill>
          <a:blip r:embed="rId2"/>
          <a:stretch>
            <a:fillRect/>
          </a:stretch>
        </p:blipFill>
        <p:spPr>
          <a:xfrm>
            <a:off x="1643042" y="4000504"/>
            <a:ext cx="5715040" cy="2571767"/>
          </a:xfrm>
          <a:prstGeom prst="rect">
            <a:avLst/>
          </a:prstGeom>
        </p:spPr>
      </p:pic>
    </p:spTree>
  </p:cSld>
  <p:clrMapOvr>
    <a:masterClrMapping/>
  </p:clrMapOvr>
  <p:transition spd="med">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8543956" cy="6369072"/>
          </a:xfrm>
        </p:spPr>
        <p:txBody>
          <a:bodyPr>
            <a:normAutofit fontScale="90000"/>
          </a:bodyPr>
          <a:lstStyle/>
          <a:p>
            <a:pPr algn="l"/>
            <a:r>
              <a:rPr lang="ru-RU" sz="2400" dirty="0" smtClean="0"/>
              <a:t>Древняя Тверская земля… Здесь исток великой русской реки волги. </a:t>
            </a:r>
            <a:br>
              <a:rPr lang="ru-RU" sz="2400" dirty="0" smtClean="0"/>
            </a:br>
            <a:r>
              <a:rPr lang="ru-RU" sz="2400" dirty="0" smtClean="0"/>
              <a:t>С ней связаны история, наука и культура России, многие славные имена.</a:t>
            </a:r>
            <a:br>
              <a:rPr lang="ru-RU" sz="2400" dirty="0" smtClean="0"/>
            </a:br>
            <a:r>
              <a:rPr lang="ru-RU" sz="2400" dirty="0" smtClean="0"/>
              <a:t>« Милым берегом» был наш край для </a:t>
            </a:r>
            <a:r>
              <a:rPr lang="ru-RU" sz="2400" dirty="0"/>
              <a:t>А</a:t>
            </a:r>
            <a:r>
              <a:rPr lang="ru-RU" sz="2400" dirty="0" smtClean="0"/>
              <a:t>лександра Сергеевича Пушкина.</a:t>
            </a:r>
            <a:br>
              <a:rPr lang="ru-RU" sz="2400" dirty="0" smtClean="0"/>
            </a:br>
            <a:r>
              <a:rPr lang="ru-RU" sz="2400" dirty="0" smtClean="0"/>
              <a:t>Его привлекали своей неповторимой красотой здешние леса, голубые озера, зеленые луга. « Много алмазных искр Пушкина, - писал Владимир Иванович  Даль,- рассыпались тут и там в потемках; иные уже угасли и едва ли не навсегда; много подробностей его жизни известно на разных концах России: их надо бы снести в одно место». Рассыпались эти искры и по древней тверской земле.</a:t>
            </a:r>
            <a:br>
              <a:rPr lang="ru-RU" sz="2400" dirty="0" smtClean="0"/>
            </a:br>
            <a:r>
              <a:rPr lang="ru-RU" sz="2400" dirty="0" smtClean="0"/>
              <a:t>                                         Дубравы, где в тиши свободы</a:t>
            </a:r>
            <a:br>
              <a:rPr lang="ru-RU" sz="2400" dirty="0" smtClean="0"/>
            </a:br>
            <a:r>
              <a:rPr lang="ru-RU" sz="2400" dirty="0" smtClean="0"/>
              <a:t>                                         Встречал я счастьем каждый день,</a:t>
            </a:r>
            <a:br>
              <a:rPr lang="ru-RU" sz="2400" dirty="0" smtClean="0"/>
            </a:br>
            <a:r>
              <a:rPr lang="ru-RU" sz="2400" dirty="0" smtClean="0"/>
              <a:t>                                         Ступаю вновь под ваши своды,</a:t>
            </a:r>
            <a:br>
              <a:rPr lang="ru-RU" sz="2400" dirty="0" smtClean="0"/>
            </a:br>
            <a:r>
              <a:rPr lang="ru-RU" sz="2400" dirty="0" smtClean="0"/>
              <a:t>                                         Под вашу дружескую тень.</a:t>
            </a:r>
            <a:br>
              <a:rPr lang="ru-RU" sz="2400" dirty="0" smtClean="0"/>
            </a:br>
            <a:r>
              <a:rPr lang="ru-RU" sz="2400" dirty="0" smtClean="0"/>
              <a:t>Давайте же отправимся на « гордые волжские берега» вослед за пушкинской строкой. Пройдем заповедными тропинками по местам, воспетым великим поэтом.</a:t>
            </a:r>
            <a:r>
              <a:rPr lang="ru-RU" sz="2000" dirty="0" smtClean="0"/>
              <a:t/>
            </a:r>
            <a:br>
              <a:rPr lang="ru-RU" sz="2000" dirty="0" smtClean="0"/>
            </a:br>
            <a:endParaRPr lang="ru-RU" sz="2000" dirty="0"/>
          </a:p>
        </p:txBody>
      </p:sp>
    </p:spTree>
  </p:cSld>
  <p:clrMapOvr>
    <a:masterClrMapping/>
  </p:clrMapOvr>
  <p:transition spd="med">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smtClean="0"/>
              <a:t>Пушкин в Малинниках</a:t>
            </a:r>
            <a:endParaRPr lang="ru-RU" sz="3200" i="1" dirty="0"/>
          </a:p>
        </p:txBody>
      </p:sp>
      <p:sp>
        <p:nvSpPr>
          <p:cNvPr id="3" name="Содержимое 2"/>
          <p:cNvSpPr>
            <a:spLocks noGrp="1"/>
          </p:cNvSpPr>
          <p:nvPr>
            <p:ph sz="quarter" idx="2"/>
          </p:nvPr>
        </p:nvSpPr>
        <p:spPr/>
        <p:txBody>
          <a:bodyPr/>
          <a:lstStyle/>
          <a:p>
            <a:r>
              <a:rPr lang="ru-RU" i="1" dirty="0" smtClean="0"/>
              <a:t> </a:t>
            </a:r>
            <a:r>
              <a:rPr lang="ru-RU" sz="2800" i="1" dirty="0" smtClean="0"/>
              <a:t>Хоть малиной не корми,</a:t>
            </a:r>
          </a:p>
          <a:p>
            <a:r>
              <a:rPr lang="ru-RU" sz="2800" i="1" dirty="0" smtClean="0"/>
              <a:t>Да в Малинники возьми.</a:t>
            </a:r>
          </a:p>
          <a:p>
            <a:r>
              <a:rPr lang="ru-RU" sz="2800" i="1" dirty="0" smtClean="0"/>
              <a:t>                    А. С. Пушкин</a:t>
            </a:r>
            <a:endParaRPr lang="ru-RU" i="1" dirty="0"/>
          </a:p>
        </p:txBody>
      </p:sp>
      <p:sp>
        <p:nvSpPr>
          <p:cNvPr id="11" name="Содержимое 10"/>
          <p:cNvSpPr>
            <a:spLocks noGrp="1"/>
          </p:cNvSpPr>
          <p:nvPr>
            <p:ph sz="quarter" idx="4"/>
          </p:nvPr>
        </p:nvSpPr>
        <p:spPr/>
        <p:txBody>
          <a:bodyPr/>
          <a:lstStyle/>
          <a:p>
            <a:endParaRPr lang="ru-RU"/>
          </a:p>
        </p:txBody>
      </p:sp>
      <p:pic>
        <p:nvPicPr>
          <p:cNvPr id="2051" name="Picture 3" descr="C:\Documents and Settings\Администратор\Мои документы\Мои рисунки\malinniki_natura_big.jpg"/>
          <p:cNvPicPr>
            <a:picLocks noChangeAspect="1" noChangeArrowheads="1"/>
          </p:cNvPicPr>
          <p:nvPr/>
        </p:nvPicPr>
        <p:blipFill>
          <a:blip r:embed="rId2"/>
          <a:srcRect/>
          <a:stretch>
            <a:fillRect/>
          </a:stretch>
        </p:blipFill>
        <p:spPr bwMode="auto">
          <a:xfrm>
            <a:off x="5143504" y="1357298"/>
            <a:ext cx="3071834" cy="3500462"/>
          </a:xfrm>
          <a:prstGeom prst="rect">
            <a:avLst/>
          </a:prstGeom>
          <a:noFill/>
        </p:spPr>
      </p:pic>
    </p:spTree>
  </p:cSld>
  <p:clrMapOvr>
    <a:masterClrMapping/>
  </p:clrMapOvr>
  <p:transition spd="med">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301038" cy="6143668"/>
          </a:xfrm>
        </p:spPr>
        <p:txBody>
          <a:bodyPr>
            <a:normAutofit/>
          </a:bodyPr>
          <a:lstStyle/>
          <a:p>
            <a:pPr algn="l"/>
            <a:r>
              <a:rPr lang="ru-RU" sz="2000" dirty="0" smtClean="0"/>
              <a:t>  Любимым тверским «кабинетом» Пушкина была деревня Малинники, где находилось имение Осиповой- Вульф. Пушкин здесь работал много и плодотворно. Об этом свидетельствует количество написанного здесь:</a:t>
            </a:r>
            <a:br>
              <a:rPr lang="ru-RU" sz="2000" dirty="0" smtClean="0"/>
            </a:br>
            <a:r>
              <a:rPr lang="ru-RU" sz="2000" dirty="0" smtClean="0"/>
              <a:t>« Анчар», «Посвящение» к поэме «Полтава», « Ответ </a:t>
            </a:r>
            <a:r>
              <a:rPr lang="ru-RU" sz="2000" dirty="0" err="1" smtClean="0"/>
              <a:t>Катенину</a:t>
            </a:r>
            <a:r>
              <a:rPr lang="ru-RU" sz="2000" dirty="0" smtClean="0"/>
              <a:t>», «Поэт и толпа», « В прохладе сладостной фонтанов…», « Цветок», завершена </a:t>
            </a:r>
            <a:r>
              <a:rPr lang="en-US" sz="2000" dirty="0" smtClean="0"/>
              <a:t>VII</a:t>
            </a:r>
            <a:r>
              <a:rPr lang="ru-RU" sz="2000" dirty="0" smtClean="0"/>
              <a:t> глава « Евгения Онегина».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t>
            </a:r>
            <a:br>
              <a:rPr lang="ru-RU" sz="2000" dirty="0" smtClean="0"/>
            </a:br>
            <a:endParaRPr lang="ru-RU" sz="2000" dirty="0"/>
          </a:p>
        </p:txBody>
      </p:sp>
      <p:pic>
        <p:nvPicPr>
          <p:cNvPr id="3" name="Рисунок 2" descr="малинники сл.21.jpg"/>
          <p:cNvPicPr>
            <a:picLocks noChangeAspect="1"/>
          </p:cNvPicPr>
          <p:nvPr/>
        </p:nvPicPr>
        <p:blipFill>
          <a:blip r:embed="rId2" cstate="print"/>
          <a:stretch>
            <a:fillRect/>
          </a:stretch>
        </p:blipFill>
        <p:spPr>
          <a:xfrm>
            <a:off x="1714480" y="2928934"/>
            <a:ext cx="5905520" cy="3500462"/>
          </a:xfrm>
          <a:prstGeom prst="rect">
            <a:avLst/>
          </a:prstGeom>
        </p:spPr>
      </p:pic>
    </p:spTree>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i="1" dirty="0" smtClean="0"/>
              <a:t>Пушкин в Старицком уезде</a:t>
            </a:r>
            <a:endParaRPr lang="ru-RU" sz="3200" b="1" i="1" dirty="0"/>
          </a:p>
        </p:txBody>
      </p:sp>
      <p:sp>
        <p:nvSpPr>
          <p:cNvPr id="3" name="Содержимое 2"/>
          <p:cNvSpPr>
            <a:spLocks noGrp="1"/>
          </p:cNvSpPr>
          <p:nvPr>
            <p:ph idx="1"/>
          </p:nvPr>
        </p:nvSpPr>
        <p:spPr/>
        <p:txBody>
          <a:bodyPr/>
          <a:lstStyle/>
          <a:p>
            <a:pPr>
              <a:buNone/>
            </a:pPr>
            <a:r>
              <a:rPr lang="ru-RU" i="1" dirty="0" smtClean="0"/>
              <a:t>Я ехал к вам…</a:t>
            </a:r>
          </a:p>
          <a:p>
            <a:pPr>
              <a:buNone/>
            </a:pPr>
            <a:r>
              <a:rPr lang="ru-RU" i="1" dirty="0" smtClean="0"/>
              <a:t>                   А. С. Пушкин</a:t>
            </a:r>
            <a:endParaRPr lang="ru-RU" i="1" dirty="0"/>
          </a:p>
        </p:txBody>
      </p:sp>
      <p:pic>
        <p:nvPicPr>
          <p:cNvPr id="4" name="Рисунок 3" descr="собор в старице сл.22.jpg"/>
          <p:cNvPicPr>
            <a:picLocks noChangeAspect="1"/>
          </p:cNvPicPr>
          <p:nvPr/>
        </p:nvPicPr>
        <p:blipFill>
          <a:blip r:embed="rId2" cstate="print"/>
          <a:stretch>
            <a:fillRect/>
          </a:stretch>
        </p:blipFill>
        <p:spPr>
          <a:xfrm>
            <a:off x="1214414" y="3000372"/>
            <a:ext cx="2928958" cy="3214710"/>
          </a:xfrm>
          <a:prstGeom prst="rect">
            <a:avLst/>
          </a:prstGeom>
        </p:spPr>
      </p:pic>
      <p:pic>
        <p:nvPicPr>
          <p:cNvPr id="5" name="Рисунок 4" descr="старица 19 в. сл.22.jpg"/>
          <p:cNvPicPr>
            <a:picLocks noChangeAspect="1"/>
          </p:cNvPicPr>
          <p:nvPr/>
        </p:nvPicPr>
        <p:blipFill>
          <a:blip r:embed="rId3"/>
          <a:stretch>
            <a:fillRect/>
          </a:stretch>
        </p:blipFill>
        <p:spPr>
          <a:xfrm>
            <a:off x="4572000" y="3000372"/>
            <a:ext cx="3786214" cy="3214710"/>
          </a:xfrm>
          <a:prstGeom prst="rect">
            <a:avLst/>
          </a:prstGeom>
        </p:spPr>
      </p:pic>
    </p:spTree>
  </p:cSld>
  <p:clrMapOvr>
    <a:masterClrMapping/>
  </p:clrMapOvr>
  <p:transition spd="med">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642918"/>
            <a:ext cx="8758270" cy="6869138"/>
          </a:xfrm>
        </p:spPr>
        <p:txBody>
          <a:bodyPr>
            <a:normAutofit fontScale="90000"/>
          </a:bodyPr>
          <a:lstStyle/>
          <a:p>
            <a:pPr algn="l"/>
            <a:r>
              <a:rPr lang="ru-RU" sz="2000" dirty="0" smtClean="0"/>
              <a:t>   </a:t>
            </a:r>
            <a:r>
              <a:rPr lang="ru-RU" sz="2400" dirty="0" smtClean="0"/>
              <a:t>Маршрут « Пушкинского кольца заканчивается в Старице. Много исторических  имен связано со Старицей. Здесь была резиденция Ивана Грозного. В Старице похоронен первый русский патриарх Иов.</a:t>
            </a:r>
            <a:br>
              <a:rPr lang="ru-RU" sz="2400" dirty="0" smtClean="0"/>
            </a:br>
            <a:r>
              <a:rPr lang="ru-RU" sz="2400" dirty="0" smtClean="0"/>
              <a:t>   На балу у Вельяшевых, родственников Вульфов, встретился Пушкин с Катенькой Вельяшевой. Очарование этой встречи отразилось в стихотворении» подъезжая под Ижоры», написанное по пути в Петербург</a:t>
            </a:r>
            <a:br>
              <a:rPr lang="ru-RU" sz="2400" dirty="0" smtClean="0"/>
            </a:br>
            <a:r>
              <a:rPr lang="ru-RU" sz="2400" dirty="0" smtClean="0"/>
              <a:t>                                          Подъезжая под Ижоры,</a:t>
            </a:r>
            <a:br>
              <a:rPr lang="ru-RU" sz="2400" dirty="0" smtClean="0"/>
            </a:br>
            <a:r>
              <a:rPr lang="ru-RU" sz="2400" dirty="0" smtClean="0"/>
              <a:t>                                          Я взглянул на небеса</a:t>
            </a:r>
            <a:br>
              <a:rPr lang="ru-RU" sz="2400" dirty="0" smtClean="0"/>
            </a:br>
            <a:r>
              <a:rPr lang="ru-RU" sz="2400" dirty="0" smtClean="0"/>
              <a:t>                                          И вспомнил ваши взоры,</a:t>
            </a:r>
            <a:br>
              <a:rPr lang="ru-RU" sz="2400" dirty="0" smtClean="0"/>
            </a:br>
            <a:r>
              <a:rPr lang="ru-RU" sz="2400" dirty="0" smtClean="0"/>
              <a:t>                                          ваши синие глаза…</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3" name="Рисунок 2" descr="Вельяшева сл.23.jpg"/>
          <p:cNvPicPr>
            <a:picLocks noChangeAspect="1"/>
          </p:cNvPicPr>
          <p:nvPr/>
        </p:nvPicPr>
        <p:blipFill>
          <a:blip r:embed="rId2"/>
          <a:stretch>
            <a:fillRect/>
          </a:stretch>
        </p:blipFill>
        <p:spPr>
          <a:xfrm>
            <a:off x="6143636" y="3255645"/>
            <a:ext cx="2214578" cy="3267709"/>
          </a:xfrm>
          <a:prstGeom prst="rect">
            <a:avLst/>
          </a:prstGeom>
        </p:spPr>
      </p:pic>
    </p:spTree>
  </p:cSld>
  <p:clrMapOvr>
    <a:masterClrMapping/>
  </p:clrMapOvr>
  <p:transition spd="med">
    <p:newsfla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smtClean="0"/>
              <a:t>Спасибо </a:t>
            </a:r>
            <a:r>
              <a:rPr lang="ru-RU" smtClean="0"/>
              <a:t>за внимание.</a:t>
            </a:r>
            <a:endParaRPr lang="ru-RU"/>
          </a:p>
        </p:txBody>
      </p:sp>
      <p:sp>
        <p:nvSpPr>
          <p:cNvPr id="4" name="Подзаголовок 3"/>
          <p:cNvSpPr>
            <a:spLocks noGrp="1"/>
          </p:cNvSpPr>
          <p:nvPr>
            <p:ph type="subTitle" idx="1"/>
          </p:nvPr>
        </p:nvSpPr>
        <p:spPr/>
        <p:txBody>
          <a:bodyPr/>
          <a:lstStyle/>
          <a:p>
            <a:r>
              <a:rPr lang="ru-RU" dirty="0" smtClean="0"/>
              <a:t>Презентация подготовлена учителем русского языка и литературы МБОУ «</a:t>
            </a:r>
            <a:r>
              <a:rPr lang="ru-RU" dirty="0" err="1" smtClean="0"/>
              <a:t>Максатихинская</a:t>
            </a:r>
            <a:r>
              <a:rPr lang="ru-RU" dirty="0" smtClean="0"/>
              <a:t> СОШ№2» Титовой Т.И.</a:t>
            </a:r>
            <a:endParaRPr lang="ru-RU" dirty="0"/>
          </a:p>
        </p:txBody>
      </p:sp>
    </p:spTree>
    <p:extLst>
      <p:ext uri="{BB962C8B-B14F-4D97-AF65-F5344CB8AC3E}">
        <p14:creationId xmlns:p14="http://schemas.microsoft.com/office/powerpoint/2010/main" val="1542827079"/>
      </p:ext>
    </p:extLst>
  </p:cSld>
  <p:clrMapOvr>
    <a:masterClrMapping/>
  </p:clrMapOvr>
  <p:transition spd="med">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200" i="1" dirty="0" smtClean="0"/>
              <a:t>Пушкин в Твери.</a:t>
            </a:r>
            <a:br>
              <a:rPr lang="ru-RU" sz="3200" i="1" dirty="0" smtClean="0"/>
            </a:br>
            <a:endParaRPr lang="ru-RU" sz="3200" i="1" dirty="0"/>
          </a:p>
        </p:txBody>
      </p:sp>
      <p:sp>
        <p:nvSpPr>
          <p:cNvPr id="4" name="Содержимое 3"/>
          <p:cNvSpPr>
            <a:spLocks noGrp="1"/>
          </p:cNvSpPr>
          <p:nvPr>
            <p:ph sz="quarter" idx="2"/>
          </p:nvPr>
        </p:nvSpPr>
        <p:spPr/>
        <p:txBody>
          <a:bodyPr>
            <a:normAutofit/>
          </a:bodyPr>
          <a:lstStyle/>
          <a:p>
            <a:r>
              <a:rPr lang="ru-RU" sz="2800" i="1" dirty="0" smtClean="0"/>
              <a:t>Мелькают мельком, будто тени,</a:t>
            </a:r>
          </a:p>
          <a:p>
            <a:r>
              <a:rPr lang="ru-RU" sz="2800" i="1" dirty="0" smtClean="0"/>
              <a:t>Пред ним Валдай, Торжок и Тверь…</a:t>
            </a:r>
          </a:p>
          <a:p>
            <a:pPr algn="ctr"/>
            <a:r>
              <a:rPr lang="ru-RU" sz="2800" i="1" dirty="0" smtClean="0"/>
              <a:t>А. С. Пушкин</a:t>
            </a:r>
          </a:p>
          <a:p>
            <a:pPr algn="ctr"/>
            <a:endParaRPr lang="ru-RU" sz="2800" i="1" dirty="0" smtClean="0"/>
          </a:p>
        </p:txBody>
      </p:sp>
      <p:pic>
        <p:nvPicPr>
          <p:cNvPr id="5" name="Рисунок 4" descr="слайд3.jpg"/>
          <p:cNvPicPr>
            <a:picLocks noChangeAspect="1"/>
          </p:cNvPicPr>
          <p:nvPr/>
        </p:nvPicPr>
        <p:blipFill>
          <a:blip r:embed="rId3"/>
          <a:stretch>
            <a:fillRect/>
          </a:stretch>
        </p:blipFill>
        <p:spPr>
          <a:xfrm>
            <a:off x="4929190" y="785794"/>
            <a:ext cx="3357586" cy="3429024"/>
          </a:xfrm>
          <a:prstGeom prst="rect">
            <a:avLst/>
          </a:prstGeom>
        </p:spPr>
      </p:pic>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29642" cy="5654692"/>
          </a:xfrm>
        </p:spPr>
        <p:txBody>
          <a:bodyPr>
            <a:normAutofit fontScale="90000"/>
          </a:bodyPr>
          <a:lstStyle/>
          <a:p>
            <a:pPr algn="l"/>
            <a:r>
              <a:rPr lang="ru-RU" sz="2400" dirty="0" smtClean="0"/>
              <a:t>   Впервые Пушкин проехал по « государевой дороге»</a:t>
            </a:r>
            <a:br>
              <a:rPr lang="ru-RU" sz="2400" dirty="0" smtClean="0"/>
            </a:br>
            <a:r>
              <a:rPr lang="ru-RU" sz="2400" dirty="0" smtClean="0"/>
              <a:t>мальчиком летом 1811 года, когда его везли из </a:t>
            </a:r>
            <a:r>
              <a:rPr lang="ru-RU" sz="2400" dirty="0"/>
              <a:t>М</a:t>
            </a:r>
            <a:r>
              <a:rPr lang="ru-RU" sz="2400" dirty="0" smtClean="0"/>
              <a:t>осквы в Петербург для поступления в лицей. В </a:t>
            </a:r>
            <a:r>
              <a:rPr lang="ru-RU" sz="2400" dirty="0"/>
              <a:t>Т</a:t>
            </a:r>
            <a:r>
              <a:rPr lang="ru-RU" sz="2400" dirty="0" smtClean="0"/>
              <a:t>вери была сделана остановка. Он увидел древний город, великую русскую реку Волгу.</a:t>
            </a:r>
            <a:br>
              <a:rPr lang="ru-RU" sz="2400" dirty="0" smtClean="0"/>
            </a:br>
            <a:r>
              <a:rPr lang="ru-RU" sz="2400" dirty="0" smtClean="0"/>
              <a:t>   Часто потом  поэт останавливался в Твери. Этот город привлекал его своей историей. В Твери жили его друзья и добрые знакомые.</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1026" name="Picture 2" descr="C:\Documents and Settings\Администратор\Мои документы\Мои рисунки\Тверь1_500.jpg"/>
          <p:cNvPicPr>
            <a:picLocks noChangeAspect="1" noChangeArrowheads="1"/>
          </p:cNvPicPr>
          <p:nvPr/>
        </p:nvPicPr>
        <p:blipFill>
          <a:blip r:embed="rId2"/>
          <a:srcRect/>
          <a:stretch>
            <a:fillRect/>
          </a:stretch>
        </p:blipFill>
        <p:spPr bwMode="auto">
          <a:xfrm>
            <a:off x="2286000" y="3000372"/>
            <a:ext cx="4572000" cy="3500462"/>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5940444"/>
          </a:xfrm>
        </p:spPr>
        <p:txBody>
          <a:bodyPr>
            <a:normAutofit/>
          </a:bodyPr>
          <a:lstStyle/>
          <a:p>
            <a:pPr algn="l"/>
            <a:r>
              <a:rPr lang="ru-RU" sz="2000" dirty="0" smtClean="0"/>
              <a:t>   В этом городе провел свое детство  Иван Андреевич </a:t>
            </a:r>
            <a:r>
              <a:rPr lang="ru-RU" sz="2000" dirty="0"/>
              <a:t>К</a:t>
            </a:r>
            <a:r>
              <a:rPr lang="ru-RU" sz="2000" dirty="0" smtClean="0"/>
              <a:t>рылов, с которым </a:t>
            </a:r>
            <a:r>
              <a:rPr lang="ru-RU" sz="2000" dirty="0"/>
              <a:t>П</a:t>
            </a:r>
            <a:r>
              <a:rPr lang="ru-RU" sz="2000" dirty="0" smtClean="0"/>
              <a:t>ушкин часто встречался в Петербурге. Здесь учился любимый лицейский преподаватель </a:t>
            </a:r>
            <a:r>
              <a:rPr lang="ru-RU" sz="2000" dirty="0"/>
              <a:t>П</a:t>
            </a:r>
            <a:r>
              <a:rPr lang="ru-RU" sz="2000" dirty="0" smtClean="0"/>
              <a:t>ушкина </a:t>
            </a:r>
            <a:r>
              <a:rPr lang="ru-RU" sz="2000" dirty="0"/>
              <a:t>А</a:t>
            </a:r>
            <a:r>
              <a:rPr lang="ru-RU" sz="2000" dirty="0" smtClean="0"/>
              <a:t>лександр Петрович </a:t>
            </a:r>
            <a:r>
              <a:rPr lang="ru-RU" sz="2000" dirty="0"/>
              <a:t>К</a:t>
            </a:r>
            <a:r>
              <a:rPr lang="ru-RU" sz="2000" dirty="0" smtClean="0"/>
              <a:t>уницын. </a:t>
            </a:r>
            <a:br>
              <a:rPr lang="ru-RU" sz="2000" dirty="0" smtClean="0"/>
            </a:br>
            <a:r>
              <a:rPr lang="ru-RU" sz="2000" dirty="0" smtClean="0"/>
              <a:t>   После возвращения из ссылки в Твери жил « великодушный гражданин» поэт- декабрист Федор Глинка, мужество и талант которого </a:t>
            </a:r>
            <a:r>
              <a:rPr lang="ru-RU" sz="2000" dirty="0"/>
              <a:t>П</a:t>
            </a:r>
            <a:r>
              <a:rPr lang="ru-RU" sz="2000" dirty="0" smtClean="0"/>
              <a:t>ушкин высоко ценил. Напомним, что именно Глинка предсказал поэту литературную славу:</a:t>
            </a:r>
            <a:r>
              <a:rPr lang="en-US" sz="2000" dirty="0" smtClean="0"/>
              <a:t/>
            </a:r>
            <a:br>
              <a:rPr lang="en-US" sz="2000" dirty="0" smtClean="0"/>
            </a:br>
            <a:r>
              <a:rPr lang="en-US" sz="2000" dirty="0" smtClean="0"/>
              <a:t>                                                   </a:t>
            </a:r>
            <a:r>
              <a:rPr lang="ru-RU" sz="2000" dirty="0" smtClean="0"/>
              <a:t> </a:t>
            </a:r>
            <a:r>
              <a:rPr lang="en-US" sz="2000" dirty="0" smtClean="0"/>
              <a:t>              </a:t>
            </a:r>
            <a:r>
              <a:rPr lang="ru-RU" sz="2000" dirty="0" smtClean="0"/>
              <a:t>Судьбы и времени седого                                     </a:t>
            </a:r>
            <a:br>
              <a:rPr lang="ru-RU" sz="2000" dirty="0" smtClean="0"/>
            </a:br>
            <a:r>
              <a:rPr lang="ru-RU" sz="2000" dirty="0" smtClean="0"/>
              <a:t>                                                    </a:t>
            </a:r>
            <a:r>
              <a:rPr lang="en-US" sz="2000" dirty="0" smtClean="0"/>
              <a:t>              </a:t>
            </a:r>
            <a:r>
              <a:rPr lang="ru-RU" sz="2000" dirty="0" smtClean="0"/>
              <a:t>Не бойся молодой певец!</a:t>
            </a:r>
            <a:br>
              <a:rPr lang="ru-RU" sz="2000" dirty="0" smtClean="0"/>
            </a:br>
            <a:r>
              <a:rPr lang="ru-RU" sz="2000" dirty="0" smtClean="0"/>
              <a:t>                                                    </a:t>
            </a:r>
            <a:r>
              <a:rPr lang="en-US" sz="2000" dirty="0" smtClean="0"/>
              <a:t>              </a:t>
            </a:r>
            <a:r>
              <a:rPr lang="ru-RU" sz="2000" dirty="0" smtClean="0"/>
              <a:t>Следы исчезнут поколений,</a:t>
            </a:r>
            <a:br>
              <a:rPr lang="ru-RU" sz="2000" dirty="0" smtClean="0"/>
            </a:br>
            <a:r>
              <a:rPr lang="ru-RU" sz="2000" dirty="0" smtClean="0"/>
              <a:t>                                                    </a:t>
            </a:r>
            <a:r>
              <a:rPr lang="en-US" sz="2000" dirty="0" smtClean="0"/>
              <a:t>              </a:t>
            </a:r>
            <a:r>
              <a:rPr lang="ru-RU" sz="2000" dirty="0" smtClean="0"/>
              <a:t>Но жив талант, бессмертен гений.</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5" name="Рисунок 4" descr="слайд5.jpg"/>
          <p:cNvPicPr>
            <a:picLocks noChangeAspect="1"/>
          </p:cNvPicPr>
          <p:nvPr/>
        </p:nvPicPr>
        <p:blipFill>
          <a:blip r:embed="rId2"/>
          <a:stretch>
            <a:fillRect/>
          </a:stretch>
        </p:blipFill>
        <p:spPr>
          <a:xfrm>
            <a:off x="857224" y="2928934"/>
            <a:ext cx="3000396" cy="3571900"/>
          </a:xfrm>
          <a:prstGeom prst="rect">
            <a:avLst/>
          </a:prstGeom>
        </p:spPr>
      </p:pic>
    </p:spTree>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401080" cy="6297634"/>
          </a:xfrm>
        </p:spPr>
        <p:txBody>
          <a:bodyPr>
            <a:normAutofit fontScale="90000"/>
          </a:bodyPr>
          <a:lstStyle/>
          <a:p>
            <a:pPr algn="l"/>
            <a:r>
              <a:rPr lang="ru-RU" sz="2000" dirty="0" smtClean="0"/>
              <a:t>  </a:t>
            </a:r>
            <a:r>
              <a:rPr lang="ru-RU" sz="2200" dirty="0" smtClean="0"/>
              <a:t>Одним из тверских знакомых Пушкина был знаменитый романист  «русский Вальтер Скотт», автор «Ледяного дома»  Иван Иванович Лажечников, с которым поэт вел дружескую переписку. </a:t>
            </a:r>
            <a:r>
              <a:rPr lang="ru-RU" sz="2200" dirty="0"/>
              <a:t>Е</a:t>
            </a:r>
            <a:r>
              <a:rPr lang="ru-RU" sz="2200" dirty="0" smtClean="0"/>
              <a:t>ще будучи молодым офицером, Лажечников предотвратил в </a:t>
            </a:r>
            <a:r>
              <a:rPr lang="ru-RU" sz="2200" dirty="0"/>
              <a:t>П</a:t>
            </a:r>
            <a:r>
              <a:rPr lang="ru-RU" sz="2200" dirty="0" smtClean="0"/>
              <a:t>етербурге дуэль поэта.</a:t>
            </a:r>
            <a:br>
              <a:rPr lang="ru-RU" sz="2200" dirty="0" smtClean="0"/>
            </a:br>
            <a:r>
              <a:rPr lang="ru-RU" sz="2200" dirty="0" smtClean="0"/>
              <a:t>Это обстоятельство сблизило их. Лажечников прожил в Твери более двадцати лет. Был директором училищ  губернии, создал здесь свои лучшие произведения. « Ледяной дом» получил высокую оценку у Пушкина:</a:t>
            </a:r>
            <a:br>
              <a:rPr lang="ru-RU" sz="2200" dirty="0" smtClean="0"/>
            </a:br>
            <a:r>
              <a:rPr lang="ru-RU" sz="2200" dirty="0" smtClean="0"/>
              <a:t> «… поэзия всегда останется поэзией, и многие страницы романа будут жить, доколе не забудется русский язык».</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3" name="Рисунок 2" descr="Лажечников сл.6.jpg"/>
          <p:cNvPicPr>
            <a:picLocks noChangeAspect="1"/>
          </p:cNvPicPr>
          <p:nvPr/>
        </p:nvPicPr>
        <p:blipFill>
          <a:blip r:embed="rId2"/>
          <a:stretch>
            <a:fillRect/>
          </a:stretch>
        </p:blipFill>
        <p:spPr>
          <a:xfrm>
            <a:off x="5643570" y="3500438"/>
            <a:ext cx="3000396" cy="3071834"/>
          </a:xfrm>
          <a:prstGeom prst="rect">
            <a:avLst/>
          </a:prstGeom>
        </p:spPr>
      </p:pic>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401080" cy="6083320"/>
          </a:xfrm>
        </p:spPr>
        <p:txBody>
          <a:bodyPr>
            <a:normAutofit/>
          </a:bodyPr>
          <a:lstStyle/>
          <a:p>
            <a:pPr algn="l"/>
            <a:r>
              <a:rPr lang="ru-RU" sz="2000" dirty="0" smtClean="0"/>
              <a:t>Посещая Тверь </a:t>
            </a:r>
            <a:r>
              <a:rPr lang="ru-RU" sz="2000" dirty="0"/>
              <a:t>А</a:t>
            </a:r>
            <a:r>
              <a:rPr lang="ru-RU" sz="2000" dirty="0" smtClean="0"/>
              <a:t>лександр Сергеевич </a:t>
            </a:r>
            <a:r>
              <a:rPr lang="ru-RU" sz="2000" dirty="0"/>
              <a:t>П</a:t>
            </a:r>
            <a:r>
              <a:rPr lang="ru-RU" sz="2000" dirty="0" smtClean="0"/>
              <a:t>ушкин обычно останавливался в гостинице итальянца </a:t>
            </a:r>
            <a:r>
              <a:rPr lang="ru-RU" sz="2000" dirty="0" err="1" smtClean="0"/>
              <a:t>Гальяни</a:t>
            </a:r>
            <a:r>
              <a:rPr lang="ru-RU" sz="2000" dirty="0" smtClean="0"/>
              <a:t>, что находится вблизи почтовой площади, на </a:t>
            </a:r>
            <a:r>
              <a:rPr lang="ru-RU" sz="2000" dirty="0" err="1" smtClean="0"/>
              <a:t>Скорбященской</a:t>
            </a:r>
            <a:r>
              <a:rPr lang="ru-RU" sz="2000" dirty="0" smtClean="0"/>
              <a:t> улице( ныне улица Володарского). Эту тверскую гостиницу купца </a:t>
            </a:r>
            <a:r>
              <a:rPr lang="ru-RU" sz="2000" dirty="0" err="1"/>
              <a:t>Г</a:t>
            </a:r>
            <a:r>
              <a:rPr lang="ru-RU" sz="2000" dirty="0" err="1" smtClean="0"/>
              <a:t>альяни</a:t>
            </a:r>
            <a:r>
              <a:rPr lang="ru-RU" sz="2000" dirty="0" smtClean="0"/>
              <a:t> автор « Руслана и Людмилы» увековечил в широко известном «гастрономическом  послании к Сергею </a:t>
            </a:r>
            <a:r>
              <a:rPr lang="ru-RU" sz="2000" dirty="0"/>
              <a:t>А</a:t>
            </a:r>
            <a:r>
              <a:rPr lang="ru-RU" sz="2000" dirty="0" smtClean="0"/>
              <a:t>лександровичу Соболевскому: </a:t>
            </a:r>
            <a:br>
              <a:rPr lang="ru-RU" sz="2000" dirty="0" smtClean="0"/>
            </a:br>
            <a:r>
              <a:rPr lang="ru-RU" sz="2000" dirty="0" smtClean="0"/>
              <a:t>                                         У </a:t>
            </a:r>
            <a:r>
              <a:rPr lang="ru-RU" sz="2000" dirty="0" err="1" smtClean="0"/>
              <a:t>Гальяни</a:t>
            </a:r>
            <a:r>
              <a:rPr lang="ru-RU" sz="2000" dirty="0" smtClean="0"/>
              <a:t>, иль </a:t>
            </a:r>
            <a:r>
              <a:rPr lang="ru-RU" sz="2000" dirty="0" err="1" smtClean="0"/>
              <a:t>Кальони</a:t>
            </a:r>
            <a:r>
              <a:rPr lang="ru-RU" sz="2000" dirty="0" smtClean="0"/>
              <a:t>,</a:t>
            </a:r>
            <a:br>
              <a:rPr lang="ru-RU" sz="2000" dirty="0" smtClean="0"/>
            </a:br>
            <a:r>
              <a:rPr lang="ru-RU" sz="2000" dirty="0" smtClean="0"/>
              <a:t>                                         Закажи себе в Твери</a:t>
            </a:r>
            <a:br>
              <a:rPr lang="ru-RU" sz="2000" dirty="0" smtClean="0"/>
            </a:br>
            <a:r>
              <a:rPr lang="ru-RU" sz="2000" dirty="0" smtClean="0"/>
              <a:t>                                         С </a:t>
            </a:r>
            <a:r>
              <a:rPr lang="ru-RU" sz="2000" dirty="0" err="1" smtClean="0"/>
              <a:t>пармазаном</a:t>
            </a:r>
            <a:r>
              <a:rPr lang="ru-RU" sz="2000" dirty="0" smtClean="0"/>
              <a:t>  </a:t>
            </a:r>
            <a:r>
              <a:rPr lang="ru-RU" sz="2000" dirty="0" err="1" smtClean="0"/>
              <a:t>макарони</a:t>
            </a:r>
            <a:r>
              <a:rPr lang="ru-RU" sz="2000" dirty="0" smtClean="0"/>
              <a:t/>
            </a:r>
            <a:br>
              <a:rPr lang="ru-RU" sz="2000" dirty="0" smtClean="0"/>
            </a:br>
            <a:r>
              <a:rPr lang="ru-RU" sz="2000" dirty="0" smtClean="0"/>
              <a:t>                                         Да </a:t>
            </a:r>
            <a:r>
              <a:rPr lang="ru-RU" sz="2000" dirty="0" err="1" smtClean="0"/>
              <a:t>яишницу</a:t>
            </a:r>
            <a:r>
              <a:rPr lang="ru-RU" sz="2000" dirty="0" smtClean="0"/>
              <a:t> свари…</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3" name="Рисунок 2" descr="гост. гальяни сл.7.jpg"/>
          <p:cNvPicPr>
            <a:picLocks noChangeAspect="1"/>
          </p:cNvPicPr>
          <p:nvPr/>
        </p:nvPicPr>
        <p:blipFill>
          <a:blip r:embed="rId2" cstate="print"/>
          <a:stretch>
            <a:fillRect/>
          </a:stretch>
        </p:blipFill>
        <p:spPr>
          <a:xfrm>
            <a:off x="2000232" y="3929066"/>
            <a:ext cx="5000660" cy="2571768"/>
          </a:xfrm>
          <a:prstGeom prst="rect">
            <a:avLst/>
          </a:prstGeom>
        </p:spPr>
      </p:pic>
    </p:spTree>
  </p:cSld>
  <p:clrMapOvr>
    <a:masterClrMapping/>
  </p:clrMapOvr>
  <p:transition spd="med">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
            </a:r>
            <a:br>
              <a:rPr lang="ru-RU" sz="3200" dirty="0" smtClean="0"/>
            </a:br>
            <a:r>
              <a:rPr lang="ru-RU" sz="3200" i="1" dirty="0" smtClean="0"/>
              <a:t>Пушкин в тысячелетнем граде на </a:t>
            </a:r>
            <a:r>
              <a:rPr lang="ru-RU" sz="3200" i="1" dirty="0" err="1" smtClean="0"/>
              <a:t>Тверце</a:t>
            </a:r>
            <a:endParaRPr lang="ru-RU" sz="3200" i="1" dirty="0"/>
          </a:p>
        </p:txBody>
      </p:sp>
      <p:sp>
        <p:nvSpPr>
          <p:cNvPr id="3" name="Содержимое 2"/>
          <p:cNvSpPr>
            <a:spLocks noGrp="1"/>
          </p:cNvSpPr>
          <p:nvPr>
            <p:ph sz="quarter" idx="2"/>
          </p:nvPr>
        </p:nvSpPr>
        <p:spPr/>
        <p:txBody>
          <a:bodyPr>
            <a:normAutofit/>
          </a:bodyPr>
          <a:lstStyle/>
          <a:p>
            <a:r>
              <a:rPr lang="ru-RU" sz="2800" i="1" dirty="0" smtClean="0"/>
              <a:t>Торжок, Торжок…</a:t>
            </a:r>
          </a:p>
          <a:p>
            <a:r>
              <a:rPr lang="ru-RU" sz="2800" i="1" dirty="0" smtClean="0"/>
              <a:t>Еще воспетый Пушкиным,</a:t>
            </a:r>
          </a:p>
          <a:p>
            <a:r>
              <a:rPr lang="ru-RU" sz="2800" i="1" dirty="0" smtClean="0"/>
              <a:t>Ты всей Руси историю хранишь…</a:t>
            </a:r>
          </a:p>
          <a:p>
            <a:pPr algn="ctr"/>
            <a:r>
              <a:rPr lang="ru-RU" sz="2800" i="1" dirty="0" smtClean="0"/>
              <a:t>В. </a:t>
            </a:r>
            <a:r>
              <a:rPr lang="ru-RU" sz="2800" i="1" dirty="0"/>
              <a:t>С</a:t>
            </a:r>
            <a:r>
              <a:rPr lang="ru-RU" sz="2800" i="1" dirty="0" smtClean="0"/>
              <a:t>оловьев</a:t>
            </a:r>
            <a:endParaRPr lang="ru-RU" sz="2800" i="1" dirty="0"/>
          </a:p>
        </p:txBody>
      </p:sp>
      <p:pic>
        <p:nvPicPr>
          <p:cNvPr id="4" name="Рисунок 3" descr="Торжок сл.8.jpeg"/>
          <p:cNvPicPr>
            <a:picLocks noChangeAspect="1"/>
          </p:cNvPicPr>
          <p:nvPr/>
        </p:nvPicPr>
        <p:blipFill>
          <a:blip r:embed="rId2"/>
          <a:stretch>
            <a:fillRect/>
          </a:stretch>
        </p:blipFill>
        <p:spPr>
          <a:xfrm>
            <a:off x="4929189" y="2714620"/>
            <a:ext cx="3465741" cy="3071834"/>
          </a:xfrm>
          <a:prstGeom prst="rect">
            <a:avLst/>
          </a:prstGeom>
        </p:spPr>
      </p:pic>
    </p:spTree>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401080" cy="6154758"/>
          </a:xfrm>
        </p:spPr>
        <p:txBody>
          <a:bodyPr>
            <a:normAutofit fontScale="90000"/>
          </a:bodyPr>
          <a:lstStyle/>
          <a:p>
            <a:pPr algn="l"/>
            <a:r>
              <a:rPr lang="ru-RU" sz="2000" dirty="0" smtClean="0"/>
              <a:t>  </a:t>
            </a:r>
            <a:r>
              <a:rPr lang="ru-RU" sz="2200" dirty="0" smtClean="0"/>
              <a:t>Следующая остановка на « Пушкинском кольце» – Торжок. Поэт любил этот городок. В общей сложности он бывал здесь более двадцати раз. В 18 веке </a:t>
            </a:r>
            <a:br>
              <a:rPr lang="ru-RU" sz="2200" dirty="0" smtClean="0"/>
            </a:br>
            <a:r>
              <a:rPr lang="ru-RU" sz="2200" dirty="0" smtClean="0"/>
              <a:t>через Торжок прошел </a:t>
            </a:r>
            <a:r>
              <a:rPr lang="ru-RU" sz="2200" dirty="0" err="1" smtClean="0"/>
              <a:t>Московско</a:t>
            </a:r>
            <a:r>
              <a:rPr lang="ru-RU" sz="2200" dirty="0" smtClean="0"/>
              <a:t> - Петербургский тракт. В городе было много  постоялых дворов, трактиров. </a:t>
            </a:r>
            <a:br>
              <a:rPr lang="ru-RU" sz="2200" dirty="0" smtClean="0"/>
            </a:br>
            <a:r>
              <a:rPr lang="ru-RU" sz="2200" dirty="0" smtClean="0"/>
              <a:t>   Собой известностью пользовалась гостиница Пожарского. Она прославилась на всю Россию знаменитыми котлетами( по – </a:t>
            </a:r>
            <a:r>
              <a:rPr lang="ru-RU" sz="2200" dirty="0" err="1" smtClean="0"/>
              <a:t>пожарски</a:t>
            </a:r>
            <a:r>
              <a:rPr lang="ru-RU" sz="2200" dirty="0" smtClean="0"/>
              <a:t>).</a:t>
            </a:r>
            <a:br>
              <a:rPr lang="ru-RU" sz="2200" dirty="0" smtClean="0"/>
            </a:br>
            <a:r>
              <a:rPr lang="ru-RU" sz="2200" dirty="0"/>
              <a:t> </a:t>
            </a:r>
            <a:r>
              <a:rPr lang="ru-RU" sz="2200" dirty="0" smtClean="0"/>
              <a:t>   И Пушкин неизменно останавливался в гостинице </a:t>
            </a:r>
            <a:r>
              <a:rPr lang="ru-RU" sz="2200" dirty="0"/>
              <a:t>П</a:t>
            </a:r>
            <a:r>
              <a:rPr lang="ru-RU" sz="2200" dirty="0" smtClean="0"/>
              <a:t>ожарского. Восхищаясь кулинарными способностями хозяйки Дарьи </a:t>
            </a:r>
            <a:r>
              <a:rPr lang="ru-RU" sz="2200" dirty="0"/>
              <a:t>П</a:t>
            </a:r>
            <a:r>
              <a:rPr lang="ru-RU" sz="2200" dirty="0" smtClean="0"/>
              <a:t>ожарской в упомянутом уже послании Соболевскому советовал:</a:t>
            </a:r>
            <a:r>
              <a:rPr lang="en-US" sz="2000" dirty="0" smtClean="0"/>
              <a:t/>
            </a:r>
            <a:br>
              <a:rPr lang="en-US" sz="2000" dirty="0" smtClean="0"/>
            </a:br>
            <a:r>
              <a:rPr lang="ru-RU" sz="2000" dirty="0" smtClean="0"/>
              <a:t/>
            </a:r>
            <a:br>
              <a:rPr lang="ru-RU" sz="2000" dirty="0" smtClean="0"/>
            </a:br>
            <a:r>
              <a:rPr lang="ru-RU" sz="2000" dirty="0" smtClean="0"/>
              <a:t>                                                      На досуге отобедай</a:t>
            </a:r>
            <a:br>
              <a:rPr lang="ru-RU" sz="2000" dirty="0" smtClean="0"/>
            </a:br>
            <a:r>
              <a:rPr lang="ru-RU" sz="2000" dirty="0" smtClean="0"/>
              <a:t>                                                      У Пожарского в Торжке,</a:t>
            </a:r>
            <a:br>
              <a:rPr lang="ru-RU" sz="2000" dirty="0" smtClean="0"/>
            </a:br>
            <a:r>
              <a:rPr lang="ru-RU" sz="2000" dirty="0" smtClean="0"/>
              <a:t>                                                      Жареных котлет отведай( именно котлет)</a:t>
            </a:r>
            <a:br>
              <a:rPr lang="ru-RU" sz="2000" dirty="0" smtClean="0"/>
            </a:br>
            <a:r>
              <a:rPr lang="ru-RU" sz="2000" dirty="0" smtClean="0"/>
              <a:t>                                                      И отправься на </a:t>
            </a:r>
            <a:r>
              <a:rPr lang="ru-RU" sz="2000" dirty="0" err="1" smtClean="0"/>
              <a:t>легке</a:t>
            </a:r>
            <a:r>
              <a:rPr lang="ru-RU" sz="2000" dirty="0" smtClean="0"/>
              <a:t>.</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4" name="Рисунок 3" descr="гост. пожарского сл.9.jpg"/>
          <p:cNvPicPr>
            <a:picLocks noChangeAspect="1"/>
          </p:cNvPicPr>
          <p:nvPr/>
        </p:nvPicPr>
        <p:blipFill>
          <a:blip r:embed="rId2" cstate="print"/>
          <a:stretch>
            <a:fillRect/>
          </a:stretch>
        </p:blipFill>
        <p:spPr>
          <a:xfrm>
            <a:off x="285720" y="3786190"/>
            <a:ext cx="2357454" cy="1928826"/>
          </a:xfrm>
          <a:prstGeom prst="rect">
            <a:avLst/>
          </a:prstGeom>
        </p:spPr>
      </p:pic>
    </p:spTree>
  </p:cSld>
  <p:clrMapOvr>
    <a:masterClrMapping/>
  </p:clrMapOvr>
  <p:transition spd="med">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414</TotalTime>
  <Words>591</Words>
  <Application>Microsoft Office PowerPoint</Application>
  <PresentationFormat>Экран (4:3)</PresentationFormat>
  <Paragraphs>52</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Солнцестояние</vt:lpstr>
      <vt:lpstr>Пушкинское кольцо Верхневолжья.</vt:lpstr>
      <vt:lpstr>Древняя Тверская земля… Здесь исток великой русской реки волги.  С ней связаны история, наука и культура России, многие славные имена. « Милым берегом» был наш край для Александра Сергеевича Пушкина. Его привлекали своей неповторимой красотой здешние леса, голубые озера, зеленые луга. « Много алмазных искр Пушкина, - писал Владимир Иванович  Даль,- рассыпались тут и там в потемках; иные уже угасли и едва ли не навсегда; много подробностей его жизни известно на разных концах России: их надо бы снести в одно место». Рассыпались эти искры и по древней тверской земле.                                          Дубравы, где в тиши свободы                                          Встречал я счастьем каждый день,                                          Ступаю вновь под ваши своды,                                          Под вашу дружескую тень. Давайте же отправимся на « гордые волжские берега» вослед за пушкинской строкой. Пройдем заповедными тропинками по местам, воспетым великим поэтом. </vt:lpstr>
      <vt:lpstr>Пушкин в Твери. </vt:lpstr>
      <vt:lpstr>   Впервые Пушкин проехал по « государевой дороге» мальчиком летом 1811 года, когда его везли из Москвы в Петербург для поступления в лицей. В Твери была сделана остановка. Он увидел древний город, великую русскую реку Волгу.    Часто потом  поэт останавливался в Твери. Этот город привлекал его своей историей. В Твери жили его друзья и добрые знакомые.          </vt:lpstr>
      <vt:lpstr>   В этом городе провел свое детство  Иван Андреевич Крылов, с которым Пушкин часто встречался в Петербурге. Здесь учился любимый лицейский преподаватель Пушкина Александр Петрович Куницын.     После возвращения из ссылки в Твери жил « великодушный гражданин» поэт- декабрист Федор Глинка, мужество и талант которого Пушкин высоко ценил. Напомним, что именно Глинка предсказал поэту литературную славу:                                                                   Судьбы и времени седого                                                                                                        Не бойся молодой певец!                                                                   Следы исчезнут поколений,                                                                   Но жив талант, бессмертен гений.      </vt:lpstr>
      <vt:lpstr>  Одним из тверских знакомых Пушкина был знаменитый романист  «русский Вальтер Скотт», автор «Ледяного дома»  Иван Иванович Лажечников, с которым поэт вел дружескую переписку. Еще будучи молодым офицером, Лажечников предотвратил в Петербурге дуэль поэта. Это обстоятельство сблизило их. Лажечников прожил в Твери более двадцати лет. Был директором училищ  губернии, создал здесь свои лучшие произведения. « Ледяной дом» получил высокую оценку у Пушкина:  «… поэзия всегда останется поэзией, и многие страницы романа будут жить, доколе не забудется русский язык».          </vt:lpstr>
      <vt:lpstr>Посещая Тверь Александр Сергеевич Пушкин обычно останавливался в гостинице итальянца Гальяни, что находится вблизи почтовой площади, на Скорбященской улице( ныне улица Володарского). Эту тверскую гостиницу купца Гальяни автор « Руслана и Людмилы» увековечил в широко известном «гастрономическом  послании к Сергею Александровичу Соболевскому:                                           У Гальяни, иль Кальони,                                          Закажи себе в Твери                                          С пармазаном  макарони                                          Да яишницу свари…        </vt:lpstr>
      <vt:lpstr> Пушкин в тысячелетнем граде на Тверце</vt:lpstr>
      <vt:lpstr>  Следующая остановка на « Пушкинском кольце» – Торжок. Поэт любил этот городок. В общей сложности он бывал здесь более двадцати раз. В 18 веке  через Торжок прошел Московско - Петербургский тракт. В городе было много  постоялых дворов, трактиров.     Собой известностью пользовалась гостиница Пожарского. Она прославилась на всю Россию знаменитыми котлетами( по – пожарски).     И Пушкин неизменно останавливался в гостинице Пожарского. Восхищаясь кулинарными способностями хозяйки Дарьи Пожарской в упомянутом уже послании Соболевскому советовал:                                                        На досуге отобедай                                                       У Пожарского в Торжке,                                                       Жареных котлет отведай( именно котлет)                                                       И отправься на легке.     </vt:lpstr>
      <vt:lpstr>  Приезжая в этот город, Пушкин неизменно навещал скромный деревянный особняк, который принадлежал петербургским знакомым поэта, родственникам президента Российской академии художеств А.Н. Оленина. Позднее Пушкин увлекся дочерью хозяина Анной, которой посвятил большой цикл стихотворений, среди которых такой шедевр, как « Я вас любил: любовь еще быть может…»     Оленинский дом в Торжке стал пушкинским музеем.          </vt:lpstr>
      <vt:lpstr>Митино</vt:lpstr>
      <vt:lpstr>Пушкин в Грузинах</vt:lpstr>
      <vt:lpstr>  Грузины… одна из самых богатых дворянских усадеб тверской губернии, имение Полторацких, принадлежавшее елизаветинскому вельможе марку Федоровичу Полторацкому и его жене.   Громадная усадьба, куда входил дом в 120 комнат, конный и скотный дворы, оранжереи, теплицы, мастерские, сад, огромный парк, - была создана в ХVIII веке при М. Ф. Полторацком.    Вот в эту роскошную усадьбу в мартовскую распутицу 1829 года и завернула, прогремев по камням арочного моста, « тяжелая петербургская коляска», в которой ехал Пушкин.        </vt:lpstr>
      <vt:lpstr>А. С. Пушкин в Берново</vt:lpstr>
      <vt:lpstr>  Центром « Пушкинского кольца» является Берново.   С июня 1971 года здесь ежегодно проводятся Пушкинские праздники поэзии.   Усадебный дом выглядит почти так же, как и в те дни, когда навещал его Пушкин.   Берново – самое богатое «вульфовское гнездо». Вульфы стали владеть им с начала ХVIII  века. Имение в ту пору, когда приезжал сюда Пушкин, принадлежало И.И. Вульфу.           </vt:lpstr>
      <vt:lpstr>Пушкин любил бродить по берновскому парку, стоять у заросшего пруда, подниматься на горку «Парнас», сидеть у могучей сосны. Не раз видели его, когда он шел к речке Тьме, где, по преданию, в омуте утопилась дочь мельника.                                                      Знакомые, печальные места!..                                                  Невольно к этим грустным берегам                                                  Меня влечет неведомая сила.              </vt:lpstr>
      <vt:lpstr>Пушкин в Павловском</vt:lpstr>
      <vt:lpstr>     Из Бернова пушкинской дорогой отправимся в соседнее сельцо Паловское.    Павловское принадлежало П. И. Вульфу. Пушкин любил бывать здесь  и никогда не упускал случая навестить « добрейшего Павла Ивановича», к которому питал искреннюю привязанность.  Тверская природа, деревенский быт, увиденный в Павловском, поэт запечатлел в «Евгении Онегине».                                          Люблю песчаный косогор,                                          Перед избушкой две рябины,                                          Калитку, сломанный забор,                                          На небе серенькие тучи…              </vt:lpstr>
      <vt:lpstr>      В Павловском в минуты творческого подъема Пушкин создает шедевр пейзажной лирики – «Зимнее утро»    Здесь начинается у Александра Сергеевича переход от работы над поэтическими произведениями к прозе:                                Лета шалунью рифму гонят,                              Лета к суровой прозе клонят.      Пушкин приступает к работе над «Романом в письмах»,который остался незавершенным, но многие мысли, факты, эпизоды из него впоследствии будут использованы в « Барышне- крестьянке», «Истории села Горюхина», « Метели».          </vt:lpstr>
      <vt:lpstr>Пушкин в Малинниках</vt:lpstr>
      <vt:lpstr>  Любимым тверским «кабинетом» Пушкина была деревня Малинники, где находилось имение Осиповой- Вульф. Пушкин здесь работал много и плодотворно. Об этом свидетельствует количество написанного здесь: « Анчар», «Посвящение» к поэме «Полтава», « Ответ Катенину», «Поэт и толпа», « В прохладе сладостной фонтанов…», « Цветок», завершена VII глава « Евгения Онегина».               </vt:lpstr>
      <vt:lpstr>Пушкин в Старицком уезде</vt:lpstr>
      <vt:lpstr>   Маршрут « Пушкинского кольца заканчивается в Старице. Много исторических  имен связано со Старицей. Здесь была резиденция Ивана Грозного. В Старице похоронен первый русский патриарх Иов.    На балу у Вельяшевых, родственников Вульфов, встретился Пушкин с Катенькой Вельяшевой. Очарование этой встречи отразилось в стихотворении» подъезжая под Ижоры», написанное по пути в Петербург                                           Подъезжая под Ижоры,                                           Я взглянул на небеса                                           И вспомнил ваши взоры,                                           ваши синие глаза…            </vt:lpstr>
      <vt:lpstr>Спасибо за внимание.</vt:lpstr>
    </vt:vector>
  </TitlesOfParts>
  <Company>Организация</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Пушкинское кольцо Верхневолжья.</dc:title>
  <dc:creator>Пользователь</dc:creator>
  <cp:lastModifiedBy>Титова ТИ</cp:lastModifiedBy>
  <cp:revision>48</cp:revision>
  <dcterms:created xsi:type="dcterms:W3CDTF">2010-03-29T05:11:07Z</dcterms:created>
  <dcterms:modified xsi:type="dcterms:W3CDTF">2012-04-28T05:03:53Z</dcterms:modified>
</cp:coreProperties>
</file>