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56" r:id="rId15"/>
    <p:sldId id="286" r:id="rId16"/>
    <p:sldId id="257" r:id="rId17"/>
    <p:sldId id="260" r:id="rId18"/>
    <p:sldId id="258" r:id="rId19"/>
    <p:sldId id="259" r:id="rId20"/>
    <p:sldId id="261" r:id="rId21"/>
    <p:sldId id="262" r:id="rId22"/>
    <p:sldId id="263" r:id="rId23"/>
    <p:sldId id="264" r:id="rId24"/>
    <p:sldId id="265" r:id="rId25"/>
    <p:sldId id="270" r:id="rId26"/>
    <p:sldId id="266" r:id="rId27"/>
    <p:sldId id="271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472" autoAdjust="0"/>
  </p:normalViewPr>
  <p:slideViewPr>
    <p:cSldViewPr>
      <p:cViewPr varScale="1">
        <p:scale>
          <a:sx n="87" d="100"/>
          <a:sy n="87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F8AEEF-8A5B-4036-9419-F7B33DEAC01C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557E97-969A-4DF5-893A-BBE67BB0F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88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AE0A1-F704-472C-9DD2-947DBA6FD1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356B08-8C8C-433C-8372-3443339707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253F9-4182-4483-B023-47E099912C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E1A05A-4AC5-419F-8913-BDB31A6BFB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C6FBFB-D761-49EF-BA8A-02873EFE56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1A70F-DD6E-4A6B-9048-7A0247D4F5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2B325E-1D65-45C3-A3F7-34805EF209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55A3-66E3-48DC-994C-49E6E4954CF9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2371-7ABA-4127-A51D-B4E5F96D6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4A0E-1388-4781-83AF-21D5C3642324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B5D0-A0F7-40C4-8BC9-A48610FF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7B80-964D-475F-B777-D5B570C619A9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8B66-4CAF-483A-BF91-69E2F9356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779B-3193-41DB-8B64-2C455514E4CD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5B93-B044-4F45-82B4-F6E426E62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0416-8D0A-45E2-A810-9EB2D8B60F1B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C7FC-2C88-4A85-9168-2A8490D99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0B0A-943F-41DC-B631-C57ADD6BDA1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71E1-A233-420C-9B5F-0B191A1A7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DDD9-06CA-4833-9E99-C1FAB0806E73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7CE0-C102-4044-BF56-3240DE197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3F81-FB73-45AC-BA20-C8A9A3209DC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B3E6-EEF9-474E-A2D1-9DD997DE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040BE-A0CB-41AA-B0D1-8A375C491FD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C532-A129-429F-8857-1E0854515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C360-B888-4E97-B125-0B565578128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7BD6-5A6A-437A-8E82-88103F0B4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ECA1-4ACE-4DFF-B3C5-55A3963E8EC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19B8-F6C2-4477-87E2-63AC82F7B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14F46A-020C-4D3D-9070-BC13CC118A6C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CA111C-6C51-4ED3-9B30-714579AF5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4" r:id="rId2"/>
    <p:sldLayoutId id="2147483873" r:id="rId3"/>
    <p:sldLayoutId id="2147483872" r:id="rId4"/>
    <p:sldLayoutId id="2147483871" r:id="rId5"/>
    <p:sldLayoutId id="2147483870" r:id="rId6"/>
    <p:sldLayoutId id="2147483869" r:id="rId7"/>
    <p:sldLayoutId id="2147483868" r:id="rId8"/>
    <p:sldLayoutId id="2147483867" r:id="rId9"/>
    <p:sldLayoutId id="2147483866" r:id="rId10"/>
    <p:sldLayoutId id="21474838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6000" smtClean="0"/>
          </a:p>
          <a:p>
            <a:pPr algn="ctr">
              <a:buFont typeface="Arial" charset="0"/>
              <a:buNone/>
            </a:pPr>
            <a:r>
              <a:rPr lang="ru-RU" sz="6000" u="sng" smtClean="0"/>
              <a:t>Слайд-шоу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 descr="C:\Users\Александр\Pictures\127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35818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C:\Users\Александр\Pictures\0_21301_749b59e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C:\Users\Александр\Pictures\0_235f3_697a7da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83581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1736725"/>
            <a:ext cx="6956425" cy="2609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4822" y="2967334"/>
            <a:ext cx="513435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???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1747" name="Picture 2" descr="C:\Users\Александр\Pictures\rust01_20060417_w800x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63" y="-1231900"/>
            <a:ext cx="10001251" cy="823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2597150"/>
            <a:ext cx="10356850" cy="324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Цель урока: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i="1" smtClean="0">
                <a:latin typeface="Arial" charset="0"/>
                <a:cs typeface="Arial" charset="0"/>
              </a:rPr>
              <a:t>Сформировать представление о коррозии металлов как самопроизвольном окислительно-восстановительном процессе, ее значении, причинах, механизме и способах защиты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5626100"/>
          </a:xfrm>
        </p:spPr>
        <p:txBody>
          <a:bodyPr/>
          <a:lstStyle/>
          <a:p>
            <a:r>
              <a:rPr lang="ru-RU" sz="4800" smtClean="0">
                <a:latin typeface="Arial" charset="0"/>
                <a:cs typeface="Arial" charset="0"/>
              </a:rPr>
              <a:t>Коррозия - это процесс самопроизвольного разрушения металлов и сплавов под влиянием внешней среды</a:t>
            </a:r>
            <a:endParaRPr lang="en-US" sz="48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4800" smtClean="0">
                <a:latin typeface="Arial" charset="0"/>
                <a:cs typeface="Arial" charset="0"/>
              </a:rPr>
              <a:t> ( от лат. </a:t>
            </a:r>
            <a:r>
              <a:rPr lang="en-US" sz="4800" smtClean="0">
                <a:latin typeface="Arial" charset="0"/>
                <a:cs typeface="Arial" charset="0"/>
              </a:rPr>
              <a:t>corrosio  </a:t>
            </a:r>
            <a:r>
              <a:rPr lang="ru-RU" sz="4800" smtClean="0">
                <a:latin typeface="Arial" charset="0"/>
                <a:cs typeface="Arial" charset="0"/>
              </a:rPr>
              <a:t>разъедание).</a:t>
            </a:r>
          </a:p>
        </p:txBody>
      </p:sp>
      <p:pic>
        <p:nvPicPr>
          <p:cNvPr id="33794" name="Picture 2" descr="D:\Documents and Settings\Александр\Рабочий стол\4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571875"/>
            <a:ext cx="3357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000125"/>
            <a:ext cx="4040188" cy="51260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u="sng" smtClean="0">
                <a:latin typeface="Arial" charset="0"/>
                <a:cs typeface="Arial" charset="0"/>
              </a:rPr>
              <a:t>Сущность коррозии</a:t>
            </a:r>
          </a:p>
          <a:p>
            <a:pPr algn="ctr">
              <a:buFont typeface="Arial" charset="0"/>
              <a:buNone/>
            </a:pPr>
            <a:endParaRPr lang="ru-RU" b="1" u="sng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Переход металла в ионное состояние</a:t>
            </a:r>
            <a:endParaRPr 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      o                             +n                                                                             </a:t>
            </a:r>
            <a:r>
              <a:rPr lang="en-US" b="1" smtClean="0">
                <a:latin typeface="Arial" charset="0"/>
                <a:cs typeface="Arial" charset="0"/>
              </a:rPr>
              <a:t>                                            </a:t>
            </a:r>
            <a:endParaRPr lang="ru-RU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4000" u="sng" smtClean="0">
                <a:latin typeface="Arial" charset="0"/>
                <a:cs typeface="Arial" charset="0"/>
              </a:rPr>
              <a:t>Ме</a:t>
            </a:r>
            <a:r>
              <a:rPr lang="en-US" sz="4000" smtClean="0">
                <a:latin typeface="Arial" charset="0"/>
                <a:cs typeface="Arial" charset="0"/>
              </a:rPr>
              <a:t> </a:t>
            </a:r>
            <a:r>
              <a:rPr lang="ru-RU" sz="4000" smtClean="0">
                <a:latin typeface="Arial" charset="0"/>
                <a:cs typeface="Arial" charset="0"/>
              </a:rPr>
              <a:t>-</a:t>
            </a:r>
            <a:r>
              <a:rPr lang="en-US" sz="4000" smtClean="0">
                <a:latin typeface="Arial" charset="0"/>
                <a:cs typeface="Arial" charset="0"/>
              </a:rPr>
              <a:t> ne </a:t>
            </a:r>
            <a:r>
              <a:rPr lang="en-US" sz="4000" smtClean="0">
                <a:latin typeface="Arial" charset="0"/>
                <a:cs typeface="Arial" charset="0"/>
                <a:sym typeface="Wingdings" pitchFamily="2" charset="2"/>
              </a:rPr>
              <a:t> Me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  <a:sym typeface="Wingdings" pitchFamily="2" charset="2"/>
              </a:rPr>
              <a:t>    </a:t>
            </a:r>
            <a:r>
              <a:rPr lang="ru-RU" smtClean="0">
                <a:latin typeface="Arial" charset="0"/>
                <a:cs typeface="Arial" charset="0"/>
                <a:sym typeface="Wingdings" pitchFamily="2" charset="2"/>
              </a:rPr>
              <a:t>в-ль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5842" name="Содержимое 15"/>
          <p:cNvSpPr>
            <a:spLocks noGrp="1"/>
          </p:cNvSpPr>
          <p:nvPr>
            <p:ph sz="quarter" idx="4"/>
          </p:nvPr>
        </p:nvSpPr>
        <p:spPr>
          <a:xfrm>
            <a:off x="4645025" y="1000125"/>
            <a:ext cx="4041775" cy="51260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u="sng" smtClean="0">
                <a:latin typeface="Arial" charset="0"/>
                <a:cs typeface="Arial" charset="0"/>
              </a:rPr>
              <a:t>Виновники коррозии: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Вода, оксиды серы, углерода, азота, кислород воздуха, электролиты, микроорганизмы и др.</a:t>
            </a:r>
          </a:p>
          <a:p>
            <a:pPr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608013" y="396398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00250" y="3357563"/>
            <a:ext cx="28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5" name="Picture 2" descr="D:\Documents and Settings\Александр\Рабочий стол\microb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114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 descr="D:\Documents and Settings\Александр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429000"/>
            <a:ext cx="27860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D:\Documents and Settings\Александр\Рабочий стол\кислород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74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5" descr="D:\Documents and Settings\Александр\Рабочий стол\вод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0"/>
            <a:ext cx="1571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" descr="D:\Documents and Settings\Александр\Рабочий стол\ж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38650"/>
            <a:ext cx="2676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2" descr="D:\Documents and Settings\Александр\Рабочий стол\ж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4429125"/>
            <a:ext cx="2790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Коррозия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715375" cy="45259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Химическая                                                Электрохимическая</a:t>
            </a: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Происходит в не проводящей                     Происходит в токопроводящей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электрический ток среде. Такой вид           среде (в электролите)  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коррозии проявляется в случае                  возникновением внутри системы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взаимодействия металлов с сухими           электрического тока. Условия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газами или жидкостями –                             для  электрохимической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неэлектролитами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.                                         коррозии: 1) контакт двух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(бензином, керосином и др.)                        металлов; 2) наличие  электролита.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</a:t>
            </a:r>
            <a:r>
              <a:rPr lang="ru-RU" b="1" dirty="0" smtClean="0"/>
              <a:t>                        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14500" y="1143000"/>
            <a:ext cx="221456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3" y="1143000"/>
            <a:ext cx="185737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500563" y="1857375"/>
            <a:ext cx="4500562" cy="3500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Электрохимическая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0" y="1857375"/>
            <a:ext cx="4071938" cy="3500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Химическая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Химическая коррозия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Этот вид коррозии наблюдается в процессе обработки металлов при высоких температурах.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Протекают  окислительно-восстановительные химические реакции.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Большинство металлов окисляется кислородом воздуха, образуя на поверхности оксидные плёнки. Если плёнки прочные, плотные и хорошо связаны с металлом, то они защищают металл от дальнейшего разрушения ( у</a:t>
            </a:r>
            <a:r>
              <a:rPr lang="en-US" sz="2000" smtClean="0">
                <a:latin typeface="Arial" charset="0"/>
                <a:cs typeface="Arial" charset="0"/>
              </a:rPr>
              <a:t>  Zn, Al, Cr, Ni, Sn, Pb </a:t>
            </a:r>
            <a:r>
              <a:rPr lang="ru-RU" sz="2000" smtClean="0">
                <a:latin typeface="Arial" charset="0"/>
                <a:cs typeface="Arial" charset="0"/>
              </a:rPr>
              <a:t>и др.). Если плёнка рыхлая ( как у </a:t>
            </a:r>
            <a:r>
              <a:rPr lang="en-US" sz="2000" smtClean="0">
                <a:latin typeface="Arial" charset="0"/>
                <a:cs typeface="Arial" charset="0"/>
              </a:rPr>
              <a:t>Fe)</a:t>
            </a:r>
            <a:r>
              <a:rPr lang="ru-RU" sz="2000" smtClean="0">
                <a:latin typeface="Arial" charset="0"/>
                <a:cs typeface="Arial" charset="0"/>
              </a:rPr>
              <a:t>, то она не защищает металл от дальнейшего разрушения.</a:t>
            </a:r>
          </a:p>
        </p:txBody>
      </p:sp>
      <p:pic>
        <p:nvPicPr>
          <p:cNvPr id="37891" name="Picture 2" descr="D:\Documents and Settings\Александр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286250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Александр\Pictures\c5e8c3b9550542aa667d86587efe5c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84296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Электрохимическая коррозия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Процесс происходит при соприкосновении двух металлов или на поверхности металла, содержащего включения.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Более активный металл (анод) разрушается.</a:t>
            </a:r>
          </a:p>
          <a:p>
            <a:r>
              <a:rPr lang="ru-RU" sz="2000" smtClean="0">
                <a:latin typeface="Arial" charset="0"/>
                <a:cs typeface="Arial" charset="0"/>
              </a:rPr>
              <a:t>Скорость коррозии тем больше, чем сильнее отличаются металлы по своей активности (чем дальше друг от друга они расположены в ряду напряжений)</a:t>
            </a:r>
          </a:p>
        </p:txBody>
      </p:sp>
      <p:pic>
        <p:nvPicPr>
          <p:cNvPr id="38915" name="Picture 2" descr="D:\Documents and Settings\Александр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4000500"/>
            <a:ext cx="2500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85725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Способы защиты от коррозии</a:t>
            </a:r>
            <a:endParaRPr lang="ru-RU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57200" y="1593850"/>
            <a:ext cx="8335963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2" descr="D:\Documents and Settings\Александр\Рабочий стол\ch09_10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87153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Picture 2" descr="D:\Documents and Settings\Александр\Рабочий стол\ch09_10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4296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D:\Documents and Settings\Александр\Рабочий стол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14813"/>
            <a:ext cx="85010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Электрохимические методы защиты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50720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9600" b="1" u="sng" dirty="0" smtClean="0">
                <a:latin typeface="Arial" pitchFamily="34" charset="0"/>
                <a:cs typeface="Arial" pitchFamily="34" charset="0"/>
              </a:rPr>
              <a:t>Катодная защита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u="sng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Металлоконструкцию подсоединяют к катоду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внешнего источника тока, что исключает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возможность её анодного разрушения.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ru-RU" sz="9600" b="1" u="sng" dirty="0" smtClean="0">
                <a:latin typeface="Arial" pitchFamily="34" charset="0"/>
                <a:cs typeface="Arial" pitchFamily="34" charset="0"/>
              </a:rPr>
              <a:t>Протекторная защита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К защищаемой металлической конструкции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                                       присоединяют кусок более активного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                                       металла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(протектор),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который служит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                                       анодом и разрушается в присутствии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                                       электролита.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latin typeface="Arial" pitchFamily="34" charset="0"/>
                <a:cs typeface="Arial" pitchFamily="34" charset="0"/>
              </a:rPr>
              <a:t>                                              </a:t>
            </a:r>
            <a:endParaRPr lang="ru-RU" sz="5100" b="1" u="sng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D:\Documents and Settings\Александр\Рабочий стол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571625"/>
            <a:ext cx="2286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D:\Documents and Settings\Александр\Рабочий стол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0"/>
            <a:ext cx="2286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642938" y="357188"/>
            <a:ext cx="8229600" cy="6072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u="sng" smtClean="0">
                <a:latin typeface="Arial" charset="0"/>
                <a:cs typeface="Arial" charset="0"/>
              </a:rPr>
              <a:t>Шлифование поверхностей изде</a:t>
            </a:r>
            <a:r>
              <a:rPr lang="ru-RU" sz="2400" b="1" u="sng" smtClean="0"/>
              <a:t>лия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Поверхности шлифуют, чтобы на них не задерживалась влага.</a:t>
            </a:r>
          </a:p>
          <a:p>
            <a:pPr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400" b="1" u="sng" smtClean="0">
                <a:latin typeface="Arial" charset="0"/>
                <a:cs typeface="Arial" charset="0"/>
              </a:rPr>
              <a:t>Применение легированных сплавов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Они содержат специальные добавки: хром, никель, которые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при высокой температуре на поверхности металла образуют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устойчивый оксидный слой. Известны легированные стали –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«нержавейки», из которых изготавливают предметы домашнего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 обихода, детали машин, инструменты.</a:t>
            </a:r>
          </a:p>
          <a:p>
            <a:pPr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400" b="1" u="sng" smtClean="0">
                <a:latin typeface="Arial" charset="0"/>
                <a:cs typeface="Arial" charset="0"/>
              </a:rPr>
              <a:t>Специальная обработка электролита или другой</a:t>
            </a:r>
          </a:p>
          <a:p>
            <a:pPr>
              <a:buFont typeface="Arial" charset="0"/>
              <a:buNone/>
            </a:pPr>
            <a:r>
              <a:rPr lang="ru-RU" sz="2400" b="1" u="sng" smtClean="0">
                <a:latin typeface="Arial" charset="0"/>
                <a:cs typeface="Arial" charset="0"/>
              </a:rPr>
              <a:t> среды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Введение веществ </a:t>
            </a:r>
            <a:r>
              <a:rPr lang="ru-RU" sz="2000" b="1" smtClean="0">
                <a:latin typeface="Arial" charset="0"/>
                <a:cs typeface="Arial" charset="0"/>
              </a:rPr>
              <a:t>ингибиторов,</a:t>
            </a:r>
            <a:r>
              <a:rPr lang="ru-RU" sz="2000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замедляющих коррозию.</a:t>
            </a:r>
          </a:p>
          <a:p>
            <a:pPr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44034" name="Picture 2" descr="D:\Documents and Settings\Александр\Рабочий стол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4643438"/>
            <a:ext cx="22669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Кроссворд «Коррозия»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Список слов: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  <a:cs typeface="Arial" charset="0"/>
              </a:rPr>
              <a:t>1 слово.</a:t>
            </a:r>
            <a:r>
              <a:rPr lang="ru-RU" sz="2000" smtClean="0">
                <a:latin typeface="Arial" charset="0"/>
                <a:cs typeface="Arial" charset="0"/>
              </a:rPr>
              <a:t>  Вид коррозии, связанный с возникновением электрического тока.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  <a:cs typeface="Arial" charset="0"/>
              </a:rPr>
              <a:t>2 слово</a:t>
            </a:r>
            <a:r>
              <a:rPr lang="ru-RU" sz="2000" smtClean="0">
                <a:latin typeface="Arial" charset="0"/>
                <a:cs typeface="Arial" charset="0"/>
              </a:rPr>
              <a:t>. Металл, который содержит «нержавейка».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  <a:cs typeface="Arial" charset="0"/>
              </a:rPr>
              <a:t>3 слово. </a:t>
            </a:r>
            <a:r>
              <a:rPr lang="ru-RU" sz="2000" smtClean="0">
                <a:latin typeface="Arial" charset="0"/>
                <a:cs typeface="Arial" charset="0"/>
              </a:rPr>
              <a:t>Неметаллическое покрытие от коррозии.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  <a:cs typeface="Arial" charset="0"/>
              </a:rPr>
              <a:t>4 слово.</a:t>
            </a:r>
            <a:r>
              <a:rPr lang="ru-RU" sz="2000" smtClean="0">
                <a:latin typeface="Arial" charset="0"/>
                <a:cs typeface="Arial" charset="0"/>
              </a:rPr>
              <a:t> Коррозия железа и его сплавов.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  <a:cs typeface="Arial" charset="0"/>
              </a:rPr>
              <a:t>5 слово.</a:t>
            </a:r>
            <a:r>
              <a:rPr lang="ru-RU" sz="2000" smtClean="0">
                <a:latin typeface="Arial" charset="0"/>
                <a:cs typeface="Arial" charset="0"/>
              </a:rPr>
              <a:t> Один из способов защиты изделия от коррозии.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  <a:cs typeface="Arial" charset="0"/>
              </a:rPr>
              <a:t>6 слово.</a:t>
            </a:r>
            <a:r>
              <a:rPr lang="ru-RU" sz="2000" smtClean="0">
                <a:latin typeface="Arial" charset="0"/>
                <a:cs typeface="Arial" charset="0"/>
              </a:rPr>
              <a:t> Вещество, способное замедлять протекание химических процессов или останавливать их.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  <a:cs typeface="Arial" charset="0"/>
              </a:rPr>
              <a:t>7 слово.</a:t>
            </a:r>
            <a:r>
              <a:rPr lang="ru-RU" sz="2000" smtClean="0">
                <a:latin typeface="Arial" charset="0"/>
                <a:cs typeface="Arial" charset="0"/>
              </a:rPr>
              <a:t> Активный металл, который присоединяют к конструкции для предохранения от коррозии.</a:t>
            </a:r>
            <a:endParaRPr lang="ru-RU" sz="2000" u="sng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5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5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25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3375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75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0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25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50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5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8875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71625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300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01000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2375" y="364331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50" y="314325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ф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00250" y="414337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00250" y="114300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00250" y="16430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ж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00250" y="214312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0250" y="264318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00250" y="314325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14750" y="264318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50" y="214312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50" y="16430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ш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14750" y="414337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14750" y="464343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714750" y="514350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4750" y="56435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4750" y="614362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86500" y="314325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86500" y="264318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86500" y="214312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86500" y="16430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п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86500" y="414337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86500" y="464343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286500" y="514350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86500" y="56435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57875" y="56435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715125" y="56435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143750" y="56435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572000" y="314325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572000" y="414337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572000" y="464343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572000" y="264318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572000" y="214312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572000" y="16430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572000" y="114300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572000" y="514350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000250" y="464343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000250" y="514350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143000" y="4143375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143000" y="4643438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143000" y="5143500"/>
            <a:ext cx="428625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43000" y="5643563"/>
            <a:ext cx="4286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286500" y="314325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14300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71625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00025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428875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5750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286125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1475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143375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57200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000625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42925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857875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28650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715125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14375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572375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8001000" y="364331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857875" y="56435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286500" y="56435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715125" y="56435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143750" y="56435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143000" y="414337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143000" y="464343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43000" y="514350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143000" y="56435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000250" y="414337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000250" y="464343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000250" y="514350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000250" y="314325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2000250" y="264318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000250" y="214312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000250" y="16430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000250" y="114300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714750" y="414337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3714750" y="464343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714750" y="514350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714750" y="56435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714750" y="614362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6286500" y="514350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6286500" y="464343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6286500" y="414337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572000" y="414337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572000" y="464343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572000" y="514350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3714750" y="16430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3714750" y="214312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714750" y="264318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3714750" y="314325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572000" y="114300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572000" y="16430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572000" y="214312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572000" y="264318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72000" y="3143250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6286500" y="1643063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6286500" y="2143125"/>
            <a:ext cx="428625" cy="500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6286500" y="2643188"/>
            <a:ext cx="428625" cy="5000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 rot="10800000" flipV="1">
            <a:off x="6929438" y="357188"/>
            <a:ext cx="2214562" cy="3000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Arial" pitchFamily="34" charset="0"/>
                <a:cs typeface="Arial" pitchFamily="34" charset="0"/>
              </a:rPr>
              <a:t>Слово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1.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Вид коррозии , связанный с возникновением электрического тока.</a:t>
            </a:r>
          </a:p>
        </p:txBody>
      </p:sp>
      <p:sp>
        <p:nvSpPr>
          <p:cNvPr id="133" name="Скругленный прямоугольник 132"/>
          <p:cNvSpPr/>
          <p:nvPr/>
        </p:nvSpPr>
        <p:spPr>
          <a:xfrm rot="10800000" flipV="1">
            <a:off x="6929438" y="357188"/>
            <a:ext cx="2214562" cy="2928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Arial" pitchFamily="34" charset="0"/>
                <a:cs typeface="Arial" pitchFamily="34" charset="0"/>
              </a:rPr>
              <a:t>Слово 2.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Металл, который содержит «нержавейка»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 rot="10800000" flipV="1">
            <a:off x="6929438" y="357188"/>
            <a:ext cx="2214562" cy="3000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Arial" pitchFamily="34" charset="0"/>
                <a:cs typeface="Arial" pitchFamily="34" charset="0"/>
              </a:rPr>
              <a:t>Слово 3.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Неметаллическое покрытие от коррозии.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785813" y="3714750"/>
            <a:ext cx="357187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1143000" y="3286125"/>
            <a:ext cx="35718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000250" y="714375"/>
            <a:ext cx="4286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5500688" y="5715000"/>
            <a:ext cx="357187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3714750" y="1285875"/>
            <a:ext cx="35718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4572000" y="785813"/>
            <a:ext cx="357188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6286500" y="1285875"/>
            <a:ext cx="35718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 rot="10800000" flipV="1">
            <a:off x="6929438" y="214313"/>
            <a:ext cx="2214562" cy="314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Arial" pitchFamily="34" charset="0"/>
                <a:cs typeface="Arial" pitchFamily="34" charset="0"/>
              </a:rPr>
              <a:t>Слово 5.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Один из способов защиты изделия от коррозии.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7" name="Скругленный прямоугольник 126"/>
          <p:cNvSpPr/>
          <p:nvPr/>
        </p:nvSpPr>
        <p:spPr>
          <a:xfrm rot="10800000" flipV="1">
            <a:off x="6929438" y="285750"/>
            <a:ext cx="2214562" cy="314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Arial" pitchFamily="34" charset="0"/>
                <a:cs typeface="Arial" pitchFamily="34" charset="0"/>
              </a:rPr>
              <a:t>Слово 4.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Коррозия железа и его сплавов.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 rot="10800000" flipV="1">
            <a:off x="6929438" y="214313"/>
            <a:ext cx="2214562" cy="321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Arial" pitchFamily="34" charset="0"/>
                <a:cs typeface="Arial" pitchFamily="34" charset="0"/>
              </a:rPr>
              <a:t>Слово 6 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Вещество, способное замедлять протекание химических процессов или останавливать их.</a:t>
            </a:r>
          </a:p>
        </p:txBody>
      </p:sp>
      <p:sp>
        <p:nvSpPr>
          <p:cNvPr id="131" name="Скругленный прямоугольник 130"/>
          <p:cNvSpPr/>
          <p:nvPr/>
        </p:nvSpPr>
        <p:spPr>
          <a:xfrm rot="10800000" flipV="1">
            <a:off x="6929438" y="214313"/>
            <a:ext cx="2214562" cy="321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Arial" pitchFamily="34" charset="0"/>
                <a:cs typeface="Arial" pitchFamily="34" charset="0"/>
              </a:rPr>
              <a:t>Слово 7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Активный металл, который присоединяют к конструкции для предохранения от коррозии.</a:t>
            </a:r>
          </a:p>
        </p:txBody>
      </p:sp>
      <p:sp>
        <p:nvSpPr>
          <p:cNvPr id="142" name="Скругленный прямоугольник 141"/>
          <p:cNvSpPr/>
          <p:nvPr/>
        </p:nvSpPr>
        <p:spPr>
          <a:xfrm rot="10800000" flipV="1">
            <a:off x="4214813" y="6143625"/>
            <a:ext cx="49291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Нажми на номер слова, появится определение. Нажми ещё раз, определение исчезнет. А потом можно открыть слово.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32" grpId="0" animBg="1"/>
      <p:bldP spid="132" grpId="1" animBg="1"/>
      <p:bldP spid="133" grpId="0" animBg="1"/>
      <p:bldP spid="133" grpId="1" animBg="1"/>
      <p:bldP spid="135" grpId="0" animBg="1"/>
      <p:bldP spid="135" grpId="1" animBg="1"/>
      <p:bldP spid="126" grpId="0" animBg="1"/>
      <p:bldP spid="126" grpId="1" animBg="1"/>
      <p:bldP spid="127" grpId="0" animBg="1"/>
      <p:bldP spid="127" grpId="1" animBg="1"/>
      <p:bldP spid="130" grpId="0" animBg="1"/>
      <p:bldP spid="130" grpId="1" animBg="1"/>
      <p:bldP spid="131" grpId="0" animBg="1"/>
      <p:bldP spid="13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929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Корродирует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только железо.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2) Причиной коррозии является только вода.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3) При повышении температуры скорость коррозии уменьшается.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4) Коррозия – окислительно-восстановительный процесс.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5) Чтобы защитить металл от коррозии, надо убрать одно из условий возникновения коррозии.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-195263"/>
            <a:ext cx="7516812" cy="263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Использованные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А.А.Баженов</a:t>
            </a:r>
            <a:r>
              <a:rPr lang="ru-RU" dirty="0" smtClean="0"/>
              <a:t> Конструктор кроссвордов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Рисунки из интернета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8243888" y="6018213"/>
            <a:ext cx="360362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611188" y="6021388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3721100" y="2841625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250" y="2848319"/>
            <a:ext cx="9314433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C:\Users\Александр\Pictures\1239748313_raz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4296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Users\Александр\Pictures\titani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35818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Users\Александр\Pictures\655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2867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C:\Users\Александр\Pictures\gel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82867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Александр\Pictures\photo-9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4296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28625" y="500063"/>
            <a:ext cx="8258175" cy="59293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0" name="Picture 2" descr="C:\Users\Александр\Pictures\disk-02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2978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 descr="C:\Users\Александр\Pictures\watermark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3581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728</Words>
  <Application>Microsoft Office PowerPoint</Application>
  <PresentationFormat>Экран (4:3)</PresentationFormat>
  <Paragraphs>202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Цель урока:</vt:lpstr>
      <vt:lpstr>Презентация PowerPoint</vt:lpstr>
      <vt:lpstr>Презентация PowerPoint</vt:lpstr>
      <vt:lpstr>Коррозия</vt:lpstr>
      <vt:lpstr>Химическая коррозия</vt:lpstr>
      <vt:lpstr>Электрохимическая коррозия</vt:lpstr>
      <vt:lpstr>Способы защиты от коррозии</vt:lpstr>
      <vt:lpstr>Презентация PowerPoint</vt:lpstr>
      <vt:lpstr>Электрохимические методы защиты</vt:lpstr>
      <vt:lpstr>Презентация PowerPoint</vt:lpstr>
      <vt:lpstr>Кроссворд «Коррозия»</vt:lpstr>
      <vt:lpstr>Презентация PowerPoint</vt:lpstr>
      <vt:lpstr>Презентация PowerPoint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194</cp:revision>
  <dcterms:created xsi:type="dcterms:W3CDTF">2009-11-04T20:25:35Z</dcterms:created>
  <dcterms:modified xsi:type="dcterms:W3CDTF">2015-10-03T05:52:02Z</dcterms:modified>
</cp:coreProperties>
</file>