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tz7YOJd6q77HWSRvkJxsLQ==" hashData="T2HzNVspLPrbdzoNNJ0/vv4lJao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  <a:alpha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EBA4F-8A89-473E-BF5C-9C963B43FB21}" type="datetimeFigureOut">
              <a:rPr lang="ru-RU" smtClean="0"/>
              <a:pPr/>
              <a:t>20.11.2016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53B9D-E46D-432D-90B4-42FC0E2C13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3;&#1105;&#1085;&#1072;\Desktop\&#1055;&#1077;&#1081;&#1079;&#1072;&#1078;.&#1055;&#1086;&#1101;&#1079;&#1080;&#1103;.&#1052;&#1091;&#1079;&#1099;&#1082;&#1072;\Moris-Ravel_-&#1048;gra-vody(muzofon.com).mp3" TargetMode="Externa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040;&#1083;&#1105;&#1085;&#1072;\Desktop\&#1055;&#1077;&#1081;&#1079;&#1072;&#1078;.&#1055;&#1086;&#1101;&#1079;&#1080;&#1103;.&#1052;&#1091;&#1079;&#1099;&#1082;&#1072;\Debyussi-Oblaka(muzofon.com).mp3" TargetMode="External"/><Relationship Id="rId6" Type="http://schemas.openxmlformats.org/officeDocument/2006/relationships/image" Target="../media/image32.png"/><Relationship Id="rId11" Type="http://schemas.openxmlformats.org/officeDocument/2006/relationships/image" Target="../media/image36.jpeg"/><Relationship Id="rId5" Type="http://schemas.openxmlformats.org/officeDocument/2006/relationships/image" Target="../media/image20.jpe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60649"/>
            <a:ext cx="8424936" cy="2376263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 по музыке</a:t>
            </a:r>
            <a:br>
              <a:rPr lang="ru-RU" dirty="0" smtClean="0"/>
            </a:br>
            <a:r>
              <a:rPr lang="ru-RU" dirty="0" smtClean="0"/>
              <a:t> на тему: «Пейзаж, поэтическая </a:t>
            </a:r>
            <a:br>
              <a:rPr lang="ru-RU" dirty="0" smtClean="0"/>
            </a:br>
            <a:r>
              <a:rPr lang="ru-RU" dirty="0" smtClean="0"/>
              <a:t>и музыкальная  живопись»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67944" y="2924944"/>
            <a:ext cx="4464496" cy="1728192"/>
          </a:xfrm>
        </p:spPr>
        <p:txBody>
          <a:bodyPr>
            <a:normAutofit fontScale="70000" lnSpcReduction="20000"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учителя начальных классов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МКОУ  «ЯНШ №13»</a:t>
            </a:r>
          </a:p>
          <a:p>
            <a:r>
              <a:rPr lang="ru-RU" b="1" dirty="0" err="1" smtClean="0">
                <a:solidFill>
                  <a:schemeClr val="tx1"/>
                </a:solidFill>
              </a:rPr>
              <a:t>Кошеленко</a:t>
            </a:r>
            <a:r>
              <a:rPr lang="ru-RU" b="1" dirty="0" smtClean="0">
                <a:solidFill>
                  <a:schemeClr val="tx1"/>
                </a:solidFill>
              </a:rPr>
              <a:t>  Елены </a:t>
            </a:r>
            <a:r>
              <a:rPr lang="ru-RU" b="1" dirty="0" smtClean="0">
                <a:solidFill>
                  <a:schemeClr val="tx1"/>
                </a:solidFill>
              </a:rPr>
              <a:t> Валентиновны</a:t>
            </a:r>
            <a:endParaRPr lang="ru-RU" b="1" dirty="0" smtClean="0">
              <a:solidFill>
                <a:schemeClr val="tx1"/>
              </a:solidFill>
            </a:endParaRPr>
          </a:p>
          <a:p>
            <a:r>
              <a:rPr lang="ru-RU" b="1" dirty="0" smtClean="0">
                <a:solidFill>
                  <a:schemeClr val="tx1"/>
                </a:solidFill>
              </a:rPr>
              <a:t>г. </a:t>
            </a:r>
            <a:r>
              <a:rPr lang="ru-RU" b="1" dirty="0" smtClean="0">
                <a:solidFill>
                  <a:schemeClr val="tx1"/>
                </a:solidFill>
              </a:rPr>
              <a:t>Ялта,  </a:t>
            </a:r>
            <a:r>
              <a:rPr lang="ru-RU" b="1" dirty="0" smtClean="0">
                <a:solidFill>
                  <a:schemeClr val="tx1"/>
                </a:solidFill>
              </a:rPr>
              <a:t>Республика  Крым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G:\88ca258e4aef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861048"/>
            <a:ext cx="47625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Пейзажи  И.Е.Репина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64705"/>
            <a:ext cx="4040188" cy="576064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Берёзы. Солнечный день.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836713"/>
            <a:ext cx="4041775" cy="648072"/>
          </a:xfrm>
        </p:spPr>
        <p:txBody>
          <a:bodyPr>
            <a:normAutofit fontScale="92500" lnSpcReduction="20000"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Летний пейзаж в  Курской губернии  1876-1915г.г.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G:\репин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4248472" cy="5112568"/>
          </a:xfrm>
          <a:prstGeom prst="rect">
            <a:avLst/>
          </a:prstGeom>
          <a:noFill/>
        </p:spPr>
      </p:pic>
      <p:pic>
        <p:nvPicPr>
          <p:cNvPr id="24579" name="Picture 3" descr="G:\репин\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484784"/>
            <a:ext cx="4320480" cy="52287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Пейзажи  И.Е.Репина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92697"/>
            <a:ext cx="4040188" cy="648071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Пейзаж  под Чугуевом.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860032" y="548680"/>
            <a:ext cx="4283968" cy="720080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Украинская хата.       1880г.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G:\репин\7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4104456" cy="5328592"/>
          </a:xfrm>
          <a:prstGeom prst="rect">
            <a:avLst/>
          </a:prstGeom>
          <a:noFill/>
        </p:spPr>
      </p:pic>
      <p:pic>
        <p:nvPicPr>
          <p:cNvPr id="25603" name="Picture 3" descr="G:\репин\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4536504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5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3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3408"/>
            <a:ext cx="9144000" cy="25202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b="1" i="1" dirty="0" smtClean="0"/>
              <a:t>Импрессионизм     в  музыке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b="1" dirty="0" smtClean="0"/>
              <a:t>Музыкальный </a:t>
            </a:r>
            <a:r>
              <a:rPr lang="ru-RU" sz="2200" b="1" dirty="0"/>
              <a:t>импрессионизм (фр. </a:t>
            </a:r>
            <a:r>
              <a:rPr lang="ru-RU" sz="2200" b="1" dirty="0" err="1"/>
              <a:t>impressionnisme</a:t>
            </a:r>
            <a:r>
              <a:rPr lang="ru-RU" sz="2200" b="1" dirty="0"/>
              <a:t>, от фр. </a:t>
            </a:r>
            <a:r>
              <a:rPr lang="ru-RU" sz="2200" b="1" dirty="0" err="1"/>
              <a:t>impression</a:t>
            </a:r>
            <a:r>
              <a:rPr lang="ru-RU" sz="2200" b="1" dirty="0"/>
              <a:t> — впечатление) — музыкальное направление, аналогичное импрессионизму в живописи и параллельное символизму в литературе, сложившееся во Франции в последнюю четверть XIX века — начале XX века, прежде всего в творчестве Эрика </a:t>
            </a:r>
            <a:r>
              <a:rPr lang="ru-RU" sz="2200" b="1" dirty="0" err="1"/>
              <a:t>Сати</a:t>
            </a:r>
            <a:r>
              <a:rPr lang="ru-RU" sz="2200" b="1" dirty="0"/>
              <a:t>, Клода Дебюсси и Мориса Равеля.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V="1">
            <a:off x="457200" y="2174870"/>
            <a:ext cx="4186808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3284984"/>
            <a:ext cx="4497388" cy="357301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b="1" i="1" dirty="0" err="1" smtClean="0">
                <a:solidFill>
                  <a:schemeClr val="bg1"/>
                </a:solidFill>
              </a:rPr>
              <a:t>Ашиль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>
                <a:solidFill>
                  <a:schemeClr val="bg1"/>
                </a:solidFill>
              </a:rPr>
              <a:t>Клод Дебюсси́ французский композитор, музыкальный критик.</a:t>
            </a:r>
          </a:p>
          <a:p>
            <a:r>
              <a:rPr lang="ru-RU" i="1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4009" y="2129155"/>
            <a:ext cx="4042792" cy="7570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211960" y="2060848"/>
            <a:ext cx="4932040" cy="4455344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sz="2000" b="1" dirty="0" smtClean="0"/>
          </a:p>
          <a:p>
            <a:endParaRPr lang="ru-RU" sz="2200" i="1" dirty="0" smtClean="0">
              <a:solidFill>
                <a:schemeClr val="bg1"/>
              </a:solidFill>
            </a:endParaRPr>
          </a:p>
          <a:p>
            <a:endParaRPr lang="ru-RU" sz="2200" i="1" dirty="0">
              <a:solidFill>
                <a:schemeClr val="bg1"/>
              </a:solidFill>
            </a:endParaRPr>
          </a:p>
          <a:p>
            <a:endParaRPr lang="ru-RU" sz="2200" i="1" dirty="0" smtClean="0">
              <a:solidFill>
                <a:schemeClr val="bg1"/>
              </a:solidFill>
            </a:endParaRPr>
          </a:p>
          <a:p>
            <a:r>
              <a:rPr lang="ru-RU" b="1" i="1" dirty="0" err="1" smtClean="0">
                <a:solidFill>
                  <a:schemeClr val="bg1"/>
                </a:solidFill>
              </a:rPr>
              <a:t>Жозе́ф</a:t>
            </a: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Мори́с</a:t>
            </a: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err="1">
                <a:solidFill>
                  <a:schemeClr val="bg1"/>
                </a:solidFill>
              </a:rPr>
              <a:t>Раве́ль</a:t>
            </a:r>
            <a:r>
              <a:rPr lang="ru-RU" b="1" i="1" dirty="0">
                <a:solidFill>
                  <a:schemeClr val="bg1"/>
                </a:solidFill>
              </a:rPr>
              <a:t> французский композитор-импрессионист, дирижёр</a:t>
            </a:r>
          </a:p>
        </p:txBody>
      </p:sp>
      <p:pic>
        <p:nvPicPr>
          <p:cNvPr id="26626" name="Picture 2" descr="F:\музыка и пейзаж\Claude_Debussy_ca_1908,_foto_av_Félix_Na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32856"/>
            <a:ext cx="4032448" cy="3528392"/>
          </a:xfrm>
          <a:prstGeom prst="rect">
            <a:avLst/>
          </a:prstGeom>
          <a:noFill/>
        </p:spPr>
      </p:pic>
      <p:pic>
        <p:nvPicPr>
          <p:cNvPr id="26627" name="Picture 3" descr="F:\музыка и пейзаж\220px-Postcard-1910_Rave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132856"/>
            <a:ext cx="4176464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Музыка. Живопись. Поэзия.</a:t>
            </a:r>
            <a:br>
              <a:rPr lang="ru-RU" dirty="0" smtClean="0"/>
            </a:br>
            <a:r>
              <a:rPr lang="ru-RU" dirty="0" smtClean="0">
                <a:solidFill>
                  <a:schemeClr val="bg1"/>
                </a:solidFill>
              </a:rPr>
              <a:t>«Игра воды» М. Равель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7650" name="Picture 2" descr="G:\репин\1024px-Поленов_Старая_мель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8712968" cy="5112568"/>
          </a:xfrm>
          <a:prstGeom prst="rect">
            <a:avLst/>
          </a:prstGeom>
          <a:noFill/>
        </p:spPr>
      </p:pic>
      <p:pic>
        <p:nvPicPr>
          <p:cNvPr id="4" name="Moris-Ravel_-Иgra-vody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683568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G:\репин\Поленов_Вид_на_Оку_с_восточного_берег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5112568" cy="5040560"/>
          </a:xfrm>
          <a:prstGeom prst="rect">
            <a:avLst/>
          </a:prstGeom>
          <a:noFill/>
        </p:spPr>
      </p:pic>
      <p:pic>
        <p:nvPicPr>
          <p:cNvPr id="29699" name="Picture 3" descr="G:\репин\800px-Поленов_Река_Клязьма._Жуков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204865"/>
            <a:ext cx="4464496" cy="44644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G:\репин\Поленов_Пруд_в_Вёл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992888" cy="6192687"/>
          </a:xfrm>
          <a:prstGeom prst="rect">
            <a:avLst/>
          </a:prstGeom>
          <a:noFill/>
        </p:spPr>
      </p:pic>
      <p:pic>
        <p:nvPicPr>
          <p:cNvPr id="31747" name="Picture 3" descr="G:\репин\Поленов_Пейзаж_с_рек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8712968" cy="6163047"/>
          </a:xfrm>
          <a:prstGeom prst="rect">
            <a:avLst/>
          </a:prstGeom>
          <a:noFill/>
        </p:spPr>
      </p:pic>
      <p:pic>
        <p:nvPicPr>
          <p:cNvPr id="31748" name="Picture 4" descr="G:\репин\Поленов_Река_Воря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  <p:pic>
        <p:nvPicPr>
          <p:cNvPr id="31749" name="Picture 5" descr="G:\репин\Поленов_Русская_деревня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  <p:pic>
        <p:nvPicPr>
          <p:cNvPr id="31750" name="Picture 6" descr="G:\репин\Поленов_Часовня_на_берегу_Оки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60648"/>
            <a:ext cx="8784976" cy="6408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273049"/>
            <a:ext cx="2016225" cy="779686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496" y="188640"/>
            <a:ext cx="3456384" cy="5721499"/>
          </a:xfrm>
        </p:spPr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32770" name="Picture 2" descr="G:\репин\Zolotaja_osen_by_Vasiliy_Polen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5544616" cy="6480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1484784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 Березы желтою резьбой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Блестят в лазури </a:t>
            </a:r>
            <a:r>
              <a:rPr lang="ru-RU" sz="1600" b="1" i="1" dirty="0" err="1" smtClean="0">
                <a:solidFill>
                  <a:schemeClr val="bg1"/>
                </a:solidFill>
              </a:rPr>
              <a:t>голубой</a:t>
            </a:r>
            <a:r>
              <a:rPr lang="ru-RU" sz="1600" b="1" i="1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Как вышки, елочки темнеют,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А между кленами синеют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То там, то здесь в листве сквозной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924944"/>
            <a:ext cx="457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Просветы в небо, что оконца.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Лес пахнет дубом и сосной,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За лето высох он от солнца,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И Осень тихою вдовой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Вступает в пестрый терем свой...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(И. Бунин)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6064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Лес, точно терем расписной,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Лиловый, золотой, багряный,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Веселой, пестрою стеной</a:t>
            </a:r>
          </a:p>
          <a:p>
            <a:r>
              <a:rPr lang="ru-RU" sz="1600" b="1" i="1" dirty="0" smtClean="0">
                <a:solidFill>
                  <a:schemeClr val="bg1"/>
                </a:solidFill>
              </a:rPr>
              <a:t> Стоит над светлою поляной.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2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2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3168352" cy="72008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chemeClr val="bg1"/>
                </a:solidFill>
              </a:rPr>
              <a:t>Безглагольность</a:t>
            </a: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/>
            </a:r>
            <a:br>
              <a:rPr lang="ru-RU" i="1" dirty="0" smtClean="0">
                <a:solidFill>
                  <a:schemeClr val="bg1"/>
                </a:solidFill>
              </a:rPr>
            </a:br>
            <a:r>
              <a:rPr lang="ru-RU" i="1" dirty="0" smtClean="0">
                <a:solidFill>
                  <a:schemeClr val="bg1"/>
                </a:solidFill>
              </a:rPr>
              <a:t>Константин Бальмонт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273050"/>
            <a:ext cx="4906888" cy="585311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3794" name="Picture 2" descr="F:\музыка и пейзаж\default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188640"/>
            <a:ext cx="5184576" cy="6480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0" y="908720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400" b="1" dirty="0" smtClean="0"/>
          </a:p>
          <a:p>
            <a:r>
              <a:rPr lang="ru-RU" sz="1400" b="1" i="1" dirty="0" smtClean="0">
                <a:solidFill>
                  <a:schemeClr val="bg1"/>
                </a:solidFill>
              </a:rPr>
              <a:t>Есть в русской природе усталая нежность,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Безмолвная боль затаенной печали,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Безвыходность горя, безгласность, безбрежность,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Холодная высь, уходящие дали. 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04284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Приди на рассвете на склон косогора, –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Над зябкой рекою дымится прохлада,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Чернеет громада застывшего бора,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И сердцу так больно, и сердце не радо.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76350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 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Недвижный камыш. Не трепещет осока.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Глубокая тишь. </a:t>
            </a:r>
            <a:r>
              <a:rPr lang="ru-RU" sz="1400" b="1" i="1" dirty="0" err="1" smtClean="0">
                <a:solidFill>
                  <a:schemeClr val="bg1"/>
                </a:solidFill>
              </a:rPr>
              <a:t>Безглагольность</a:t>
            </a:r>
            <a:r>
              <a:rPr lang="ru-RU" sz="1400" b="1" i="1" dirty="0" smtClean="0">
                <a:solidFill>
                  <a:schemeClr val="bg1"/>
                </a:solidFill>
              </a:rPr>
              <a:t> покоя.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Луга убегают далеко-далеко.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Во всем утомленье, глухое, немое.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915053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Войди на закате, как в свежие волны,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В прохладную тень деревенского сада, –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Деревья так сумрачно-странно-безмолвны,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И сердцу так грустно, и сердце не радо.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86916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b="1" i="1" dirty="0" smtClean="0">
                <a:solidFill>
                  <a:schemeClr val="bg1"/>
                </a:solidFill>
              </a:rPr>
              <a:t>Как будто душа о желанном просила,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И сделали ей незаслуженно больно.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и сердце простило, но сердце застыло,</a:t>
            </a:r>
          </a:p>
          <a:p>
            <a:r>
              <a:rPr lang="ru-RU" sz="1400" b="1" i="1" dirty="0" smtClean="0">
                <a:solidFill>
                  <a:schemeClr val="bg1"/>
                </a:solidFill>
              </a:rPr>
              <a:t> И плачет, и плачет, и плачет невольно.</a:t>
            </a:r>
            <a:endParaRPr lang="ru-RU" sz="1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200"/>
                            </p:stCondLst>
                            <p:childTnLst>
                              <p:par>
                                <p:cTn id="1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750"/>
                            </p:stCondLst>
                            <p:childTnLst>
                              <p:par>
                                <p:cTn id="2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1150"/>
                            </p:stCondLst>
                            <p:childTnLst>
                              <p:par>
                                <p:cTn id="2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8200"/>
                            </p:stCondLst>
                            <p:childTnLst>
                              <p:par>
                                <p:cTn id="3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Клод  Дебюсси  «Облака»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4818" name="Picture 2" descr="G:\prud-v-abramcev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24744"/>
            <a:ext cx="8640960" cy="5472608"/>
          </a:xfrm>
          <a:prstGeom prst="rect">
            <a:avLst/>
          </a:prstGeom>
          <a:noFill/>
        </p:spPr>
      </p:pic>
      <p:pic>
        <p:nvPicPr>
          <p:cNvPr id="34819" name="Picture 3" descr="G:\репин\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124744"/>
            <a:ext cx="8712968" cy="5472608"/>
          </a:xfrm>
          <a:prstGeom prst="rect">
            <a:avLst/>
          </a:prstGeom>
          <a:noFill/>
        </p:spPr>
      </p:pic>
      <p:pic>
        <p:nvPicPr>
          <p:cNvPr id="34820" name="Picture 4" descr="G:\репин\1024px-Поленов_Старая_мельниц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24744"/>
            <a:ext cx="8784976" cy="5544616"/>
          </a:xfrm>
          <a:prstGeom prst="rect">
            <a:avLst/>
          </a:prstGeom>
          <a:noFill/>
        </p:spPr>
      </p:pic>
      <p:pic>
        <p:nvPicPr>
          <p:cNvPr id="6" name="Debyussi-Oblak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0" y="0"/>
            <a:ext cx="304800" cy="304800"/>
          </a:xfrm>
          <a:prstGeom prst="rect">
            <a:avLst/>
          </a:prstGeom>
        </p:spPr>
      </p:pic>
      <p:pic>
        <p:nvPicPr>
          <p:cNvPr id="3074" name="Picture 2" descr="G:\репин\Поленов_Дорога_у_деревни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1052736"/>
            <a:ext cx="8784976" cy="5544616"/>
          </a:xfrm>
          <a:prstGeom prst="rect">
            <a:avLst/>
          </a:prstGeom>
          <a:noFill/>
        </p:spPr>
      </p:pic>
      <p:pic>
        <p:nvPicPr>
          <p:cNvPr id="3075" name="Picture 3" descr="G:\репин\Поленов_Лодк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052736"/>
            <a:ext cx="8784976" cy="5544616"/>
          </a:xfrm>
          <a:prstGeom prst="rect">
            <a:avLst/>
          </a:prstGeom>
          <a:noFill/>
        </p:spPr>
      </p:pic>
      <p:pic>
        <p:nvPicPr>
          <p:cNvPr id="3076" name="Picture 4" descr="G:\репин\Поленов_Монастырь_над_рекой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9512" y="1052736"/>
            <a:ext cx="8784976" cy="5616624"/>
          </a:xfrm>
          <a:prstGeom prst="rect">
            <a:avLst/>
          </a:prstGeom>
          <a:noFill/>
        </p:spPr>
      </p:pic>
      <p:pic>
        <p:nvPicPr>
          <p:cNvPr id="3077" name="Picture 5" descr="G:\репин\76.jpe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1052737"/>
            <a:ext cx="8784976" cy="5737002"/>
          </a:xfrm>
          <a:prstGeom prst="rect">
            <a:avLst/>
          </a:prstGeom>
          <a:noFill/>
        </p:spPr>
      </p:pic>
      <p:pic>
        <p:nvPicPr>
          <p:cNvPr id="3078" name="Picture 6" descr="F:\музыка и пейзаж\russia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1052736"/>
            <a:ext cx="8784976" cy="5805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9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2074242"/>
          </a:xfrm>
        </p:spPr>
        <p:txBody>
          <a:bodyPr>
            <a:noAutofit/>
          </a:bodyPr>
          <a:lstStyle/>
          <a:p>
            <a:r>
              <a:rPr lang="ru-RU" sz="2800" b="1" i="1" dirty="0"/>
              <a:t>Пейзаж, который видит перед собой человек, обычно является отражением мира, который скрывается в его душе.</a:t>
            </a:r>
            <a:br>
              <a:rPr lang="ru-RU" sz="2800" b="1" i="1" dirty="0"/>
            </a:br>
            <a:r>
              <a:rPr lang="ru-RU" sz="2800" b="1" i="1" dirty="0"/>
              <a:t>внутренний мир, пейзаж</a:t>
            </a:r>
            <a:br>
              <a:rPr lang="ru-RU" sz="2800" b="1" i="1" dirty="0"/>
            </a:br>
            <a:r>
              <a:rPr lang="ru-RU" sz="2800" b="1" i="1" dirty="0">
                <a:solidFill>
                  <a:schemeClr val="bg1"/>
                </a:solidFill>
              </a:rPr>
              <a:t>Альберт Санчес </a:t>
            </a:r>
            <a:r>
              <a:rPr lang="ru-RU" sz="2800" b="1" i="1" dirty="0" err="1">
                <a:solidFill>
                  <a:schemeClr val="bg1"/>
                </a:solidFill>
              </a:rPr>
              <a:t>Пиньоль</a:t>
            </a:r>
            <a:r>
              <a:rPr lang="ru-RU" sz="2800" b="1" i="1" dirty="0">
                <a:solidFill>
                  <a:schemeClr val="bg1"/>
                </a:solidFill>
              </a:rPr>
              <a:t>. </a:t>
            </a:r>
            <a:r>
              <a:rPr lang="ru-RU" sz="2800" b="1" i="1" dirty="0" smtClean="0">
                <a:solidFill>
                  <a:schemeClr val="bg1"/>
                </a:solidFill>
              </a:rPr>
              <a:t>«В </a:t>
            </a:r>
            <a:r>
              <a:rPr lang="ru-RU" sz="2800" b="1" i="1" dirty="0">
                <a:solidFill>
                  <a:schemeClr val="bg1"/>
                </a:solidFill>
              </a:rPr>
              <a:t>пьянящей </a:t>
            </a:r>
            <a:r>
              <a:rPr lang="ru-RU" sz="2800" b="1" i="1" dirty="0" smtClean="0">
                <a:solidFill>
                  <a:schemeClr val="bg1"/>
                </a:solidFill>
              </a:rPr>
              <a:t>тишине»</a:t>
            </a:r>
            <a:r>
              <a:rPr lang="ru-RU" sz="2800" b="1" i="1" dirty="0">
                <a:solidFill>
                  <a:schemeClr val="bg1"/>
                </a:solidFill>
              </a:rPr>
              <a:t/>
            </a:r>
            <a:br>
              <a:rPr lang="ru-RU" sz="2800" b="1" i="1" dirty="0">
                <a:solidFill>
                  <a:schemeClr val="bg1"/>
                </a:solidFill>
              </a:rPr>
            </a:br>
            <a:r>
              <a:rPr lang="ru-RU" sz="2800" b="1" i="1" dirty="0">
                <a:solidFill>
                  <a:schemeClr val="bg1"/>
                </a:solidFill>
              </a:rPr>
              <a:t> </a:t>
            </a:r>
          </a:p>
        </p:txBody>
      </p:sp>
      <p:pic>
        <p:nvPicPr>
          <p:cNvPr id="36868" name="Picture 4" descr="G:\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420888"/>
            <a:ext cx="8352928" cy="42484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i="1" dirty="0" smtClean="0"/>
              <a:t>Каждый пейзаж - есть состояние души.</a:t>
            </a:r>
            <a:br>
              <a:rPr lang="ru-RU" sz="3600" i="1" dirty="0" smtClean="0"/>
            </a:br>
            <a:r>
              <a:rPr lang="ru-RU" sz="3600" i="1" dirty="0" smtClean="0"/>
              <a:t>                                         Анри  </a:t>
            </a:r>
            <a:r>
              <a:rPr lang="ru-RU" sz="3600" i="1" dirty="0" err="1" smtClean="0"/>
              <a:t>Амьель</a:t>
            </a:r>
            <a:endParaRPr lang="ru-RU" sz="36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403244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900" i="1" dirty="0" smtClean="0"/>
              <a:t>    </a:t>
            </a:r>
          </a:p>
          <a:p>
            <a:pPr>
              <a:buNone/>
            </a:pPr>
            <a:r>
              <a:rPr lang="ru-RU" sz="3900" i="1" dirty="0"/>
              <a:t> </a:t>
            </a:r>
            <a:r>
              <a:rPr lang="ru-RU" sz="3900" i="1" dirty="0" smtClean="0"/>
              <a:t>  «Пейзаж не имеет цели, если он только красив. В нём должна быть история души. Он должен быть звуком, отвечающим сердечным чувствам. Это трудно выразить словом, это так похоже на музыку».</a:t>
            </a:r>
            <a:br>
              <a:rPr lang="ru-RU" sz="3900" i="1" dirty="0" smtClean="0"/>
            </a:br>
            <a:r>
              <a:rPr lang="ru-RU" sz="3900" i="1" dirty="0" smtClean="0"/>
              <a:t>                                             </a:t>
            </a:r>
          </a:p>
          <a:p>
            <a:pPr>
              <a:buNone/>
            </a:pPr>
            <a:r>
              <a:rPr lang="ru-RU" sz="3900" i="1" dirty="0"/>
              <a:t> </a:t>
            </a:r>
            <a:r>
              <a:rPr lang="ru-RU" sz="3900" i="1" dirty="0" smtClean="0"/>
              <a:t>                                                         </a:t>
            </a:r>
            <a:r>
              <a:rPr lang="ru-RU" sz="3900" i="1" dirty="0" smtClean="0">
                <a:solidFill>
                  <a:schemeClr val="bg1"/>
                </a:solidFill>
              </a:rPr>
              <a:t>Алексей Саврасов</a:t>
            </a:r>
            <a:endParaRPr lang="ru-RU" sz="3900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39330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2050" name="Picture 2" descr="G:\RmZGE0ZT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501008"/>
            <a:ext cx="4752528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8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79208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sz="3200" b="1" i="1" dirty="0" smtClean="0"/>
              <a:t>Нет, не пейзаж влечёт меня,</a:t>
            </a:r>
            <a:br>
              <a:rPr lang="ru-RU" sz="3200" b="1" i="1" dirty="0" smtClean="0"/>
            </a:br>
            <a:r>
              <a:rPr lang="ru-RU" sz="3200" b="1" i="1" dirty="0" smtClean="0"/>
              <a:t>  Не краски жадный взор подметит,</a:t>
            </a:r>
            <a:br>
              <a:rPr lang="ru-RU" sz="3200" b="1" i="1" dirty="0" smtClean="0"/>
            </a:br>
            <a:r>
              <a:rPr lang="ru-RU" sz="3200" b="1" i="1" dirty="0" smtClean="0"/>
              <a:t>   А то, что в этих красках светит: </a:t>
            </a:r>
            <a:br>
              <a:rPr lang="ru-RU" sz="3200" b="1" i="1" dirty="0" smtClean="0"/>
            </a:br>
            <a:r>
              <a:rPr lang="ru-RU" sz="3200" b="1" i="1" dirty="0" smtClean="0"/>
              <a:t>   Любовь и радость бытия.</a:t>
            </a:r>
            <a:br>
              <a:rPr lang="ru-RU" sz="3200" b="1" i="1" dirty="0" smtClean="0"/>
            </a:br>
            <a:r>
              <a:rPr lang="ru-RU" sz="3200" dirty="0" smtClean="0"/>
              <a:t>                                 </a:t>
            </a:r>
            <a:br>
              <a:rPr lang="ru-RU" sz="3200" dirty="0" smtClean="0"/>
            </a:br>
            <a:r>
              <a:rPr lang="ru-RU" sz="3200" dirty="0" smtClean="0"/>
              <a:t>                                     </a:t>
            </a:r>
            <a:r>
              <a:rPr lang="ru-RU" sz="3200" b="1" dirty="0" smtClean="0">
                <a:solidFill>
                  <a:schemeClr val="bg1"/>
                </a:solidFill>
              </a:rPr>
              <a:t>И. Бунин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1026" name="Picture 2" descr="F:\музыка и пейзаж\Polenov_Moskovsciy_dvori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924944"/>
            <a:ext cx="7488832" cy="37203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</a:rPr>
              <a:t>Спасибо  за  внимание!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G:\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776864" cy="4824536"/>
          </a:xfrm>
          <a:prstGeom prst="rect">
            <a:avLst/>
          </a:prstGeom>
          <a:noFill/>
        </p:spPr>
      </p:pic>
      <p:pic>
        <p:nvPicPr>
          <p:cNvPr id="2051" name="Picture 3" descr="G:\88ca258e4aef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052736"/>
            <a:ext cx="4762500" cy="2705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7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7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Импрессионизм</a:t>
            </a:r>
            <a:endParaRPr lang="ru-RU" i="1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1520" y="1262589"/>
            <a:ext cx="8640959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Импрессионизм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(от фр.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impressionnisme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от </a:t>
            </a:r>
            <a:r>
              <a:rPr kumimoji="0" lang="ru-RU" sz="200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impression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— "впечатление")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Импрессионизм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 - направление живописи, возникшее во Франции в середине 19 века. В то время традиционной для художника считалась кропотливая работа в студии, до мелочей выверенная живопись, темами которой были люди, пейзажи или исторические события.</a:t>
            </a:r>
            <a:r>
              <a:rPr lang="ru-RU" sz="2000" dirty="0">
                <a:latin typeface="Arial Black" pitchFamily="34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Arial Black" pitchFamily="34" charset="0"/>
              </a:rPr>
              <a:t>Импрессионизм</a:t>
            </a:r>
            <a:r>
              <a:rPr lang="ru-RU" sz="2000" dirty="0">
                <a:latin typeface="Arial Black" pitchFamily="34" charset="0"/>
              </a:rPr>
              <a:t> - течение главным образом во французской живописи, характеризующееся стремлением передать средствами искусства мимолетные впечатления, богатство красок, психологические нюансы, подвижность и изменчивость атмосферы окружающего мира</a:t>
            </a:r>
            <a:r>
              <a:rPr lang="ru-RU" sz="2000" dirty="0" smtClean="0">
                <a:latin typeface="Arial Black" pitchFamily="34" charset="0"/>
              </a:rPr>
              <a:t>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Arial Black" pitchFamily="34" charset="0"/>
              </a:rPr>
              <a:t> Одними </a:t>
            </a:r>
            <a:r>
              <a:rPr lang="ru-RU" sz="2000" dirty="0">
                <a:latin typeface="Arial Black" pitchFamily="34" charset="0"/>
              </a:rPr>
              <a:t>из наиболее известных художников-импрессионистов являются Клод Моне, </a:t>
            </a:r>
            <a:endParaRPr lang="ru-RU" sz="2000" dirty="0" smtClean="0">
              <a:latin typeface="Arial Black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dirty="0" err="1" smtClean="0">
                <a:latin typeface="Arial Black" pitchFamily="34" charset="0"/>
              </a:rPr>
              <a:t>Камиль</a:t>
            </a:r>
            <a:r>
              <a:rPr lang="ru-RU" sz="2000" dirty="0" smtClean="0">
                <a:latin typeface="Arial Black" pitchFamily="34" charset="0"/>
              </a:rPr>
              <a:t> </a:t>
            </a:r>
            <a:r>
              <a:rPr lang="ru-RU" sz="2000" dirty="0" err="1">
                <a:latin typeface="Arial Black" pitchFamily="34" charset="0"/>
              </a:rPr>
              <a:t>Писсарро</a:t>
            </a:r>
            <a:r>
              <a:rPr lang="ru-RU" sz="2000" dirty="0">
                <a:latin typeface="Arial Black" pitchFamily="34" charset="0"/>
              </a:rPr>
              <a:t>, Поль Гоген, Ван </a:t>
            </a:r>
            <a:r>
              <a:rPr lang="ru-RU" sz="2000" dirty="0" err="1">
                <a:latin typeface="Arial Black" pitchFamily="34" charset="0"/>
              </a:rPr>
              <a:t>Гог</a:t>
            </a:r>
            <a:r>
              <a:rPr lang="ru-RU" sz="2000" dirty="0">
                <a:latin typeface="Arial Black" pitchFamily="34" charset="0"/>
              </a:rPr>
              <a:t>, Поль </a:t>
            </a:r>
            <a:r>
              <a:rPr lang="ru-RU" sz="2000" dirty="0" err="1">
                <a:latin typeface="Arial Black" pitchFamily="34" charset="0"/>
              </a:rPr>
              <a:t>Сезан</a:t>
            </a:r>
            <a:r>
              <a:rPr lang="ru-RU" sz="2000" dirty="0">
                <a:latin typeface="Arial Black" pitchFamily="34" charset="0"/>
              </a:rPr>
              <a:t>, Альфред </a:t>
            </a:r>
            <a:r>
              <a:rPr lang="ru-RU" sz="2000" dirty="0" err="1">
                <a:latin typeface="Arial Black" pitchFamily="34" charset="0"/>
              </a:rPr>
              <a:t>Сислей</a:t>
            </a:r>
            <a:r>
              <a:rPr lang="ru-RU" sz="2000" dirty="0">
                <a:latin typeface="Arial Black" pitchFamily="34" charset="0"/>
              </a:rPr>
              <a:t>, Пьер Огюст Ренуар.    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dirty="0">
              <a:latin typeface="Arial Black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>
                <a:latin typeface="Arial Black" pitchFamily="34" charset="0"/>
              </a:rPr>
              <a:t>Становление импрессионизма в России имело свою историю. Непосредственными свидетелями появления художников- импрессионистов стали два русских живописца – И.Е. Репин и В. Д. Поленов.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sz="3200" i="1" dirty="0" smtClean="0">
                <a:solidFill>
                  <a:schemeClr val="bg1"/>
                </a:solidFill>
              </a:rPr>
              <a:t>Илья  Ефимович  Репин</a:t>
            </a:r>
            <a:endParaRPr lang="ru-RU" sz="3200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Василий </a:t>
            </a:r>
            <a:r>
              <a:rPr lang="ru-RU" i="1" dirty="0" err="1" smtClean="0">
                <a:solidFill>
                  <a:schemeClr val="bg1"/>
                </a:solidFill>
              </a:rPr>
              <a:t>Дмитревич</a:t>
            </a:r>
            <a:r>
              <a:rPr lang="ru-RU" i="1" dirty="0" smtClean="0">
                <a:solidFill>
                  <a:schemeClr val="bg1"/>
                </a:solidFill>
              </a:rPr>
              <a:t>                  Поленов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16386" name="Picture 2" descr="G:\i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2636912"/>
            <a:ext cx="3960440" cy="3960440"/>
          </a:xfrm>
          <a:prstGeom prst="rect">
            <a:avLst/>
          </a:prstGeom>
          <a:noFill/>
        </p:spPr>
      </p:pic>
      <p:pic>
        <p:nvPicPr>
          <p:cNvPr id="16387" name="Picture 3" descr="G: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636912"/>
            <a:ext cx="3960440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Пейзажи  В.Д.Поленова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908720"/>
            <a:ext cx="4320480" cy="1080120"/>
          </a:xfrm>
        </p:spPr>
        <p:txBody>
          <a:bodyPr>
            <a:noAutofit/>
          </a:bodyPr>
          <a:lstStyle/>
          <a:p>
            <a:endParaRPr lang="ru-RU" i="1" dirty="0" smtClean="0"/>
          </a:p>
          <a:p>
            <a:r>
              <a:rPr lang="ru-RU" i="1" dirty="0" smtClean="0">
                <a:solidFill>
                  <a:schemeClr val="bg1"/>
                </a:solidFill>
              </a:rPr>
              <a:t>      Золотая  осень  </a:t>
            </a:r>
          </a:p>
          <a:p>
            <a:r>
              <a:rPr lang="ru-RU" i="1" dirty="0" smtClean="0">
                <a:solidFill>
                  <a:schemeClr val="bg1"/>
                </a:solidFill>
              </a:rPr>
              <a:t>                1893г.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92080" y="1196752"/>
            <a:ext cx="3394720" cy="792087"/>
          </a:xfrm>
        </p:spPr>
        <p:txBody>
          <a:bodyPr>
            <a:no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Деревня Тургенева     </a:t>
            </a:r>
          </a:p>
          <a:p>
            <a:r>
              <a:rPr lang="ru-RU" i="1" dirty="0">
                <a:solidFill>
                  <a:schemeClr val="bg1"/>
                </a:solidFill>
              </a:rPr>
              <a:t> </a:t>
            </a:r>
            <a:r>
              <a:rPr lang="ru-RU" i="1" dirty="0" smtClean="0">
                <a:solidFill>
                  <a:schemeClr val="bg1"/>
                </a:solidFill>
              </a:rPr>
              <a:t>              1885г.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F:\музыка и пейзаж\150px-Поленов_Деревня_Тургенев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4320480" cy="4536504"/>
          </a:xfrm>
          <a:prstGeom prst="rect">
            <a:avLst/>
          </a:prstGeom>
          <a:noFill/>
        </p:spPr>
      </p:pic>
      <p:pic>
        <p:nvPicPr>
          <p:cNvPr id="18435" name="Picture 3" descr="G: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132856"/>
            <a:ext cx="4392488" cy="4536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5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0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8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5620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Пейзажи  В.Д.Поленова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548680"/>
            <a:ext cx="4248472" cy="557748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Берёзки и  папоротники         </a:t>
            </a:r>
          </a:p>
          <a:p>
            <a:pPr>
              <a:buNone/>
            </a:pP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                             1873г.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038600" cy="5577483"/>
          </a:xfrm>
        </p:spPr>
        <p:txBody>
          <a:bodyPr/>
          <a:lstStyle/>
          <a:p>
            <a:pPr>
              <a:buNone/>
            </a:pPr>
            <a:r>
              <a:rPr lang="ru-RU" b="1" i="1" dirty="0" smtClean="0">
                <a:solidFill>
                  <a:schemeClr val="bg1"/>
                </a:solidFill>
              </a:rPr>
              <a:t>         Заросший пруд </a:t>
            </a:r>
          </a:p>
          <a:p>
            <a:pPr>
              <a:buNone/>
            </a:pPr>
            <a:r>
              <a:rPr lang="ru-RU" b="1" i="1" dirty="0">
                <a:solidFill>
                  <a:schemeClr val="bg1"/>
                </a:solidFill>
              </a:rPr>
              <a:t> </a:t>
            </a:r>
            <a:r>
              <a:rPr lang="ru-RU" b="1" i="1" dirty="0" smtClean="0">
                <a:solidFill>
                  <a:schemeClr val="bg1"/>
                </a:solidFill>
              </a:rPr>
              <a:t>                                1879г.</a:t>
            </a:r>
            <a:endParaRPr lang="ru-RU" b="1" i="1" dirty="0">
              <a:solidFill>
                <a:schemeClr val="bg1"/>
              </a:solidFill>
            </a:endParaRPr>
          </a:p>
        </p:txBody>
      </p:sp>
      <p:pic>
        <p:nvPicPr>
          <p:cNvPr id="19458" name="Picture 2" descr="G:\attac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556792"/>
            <a:ext cx="4320480" cy="5112568"/>
          </a:xfrm>
          <a:prstGeom prst="rect">
            <a:avLst/>
          </a:prstGeom>
          <a:noFill/>
        </p:spPr>
      </p:pic>
      <p:pic>
        <p:nvPicPr>
          <p:cNvPr id="19459" name="Picture 3" descr="F:\музыка и пейзаж\Поленов_Березки_и_папоротни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248472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150"/>
                            </p:stCondLst>
                            <p:childTnLst>
                              <p:par>
                                <p:cTn id="2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0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9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20689"/>
            <a:ext cx="4040188" cy="504056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Московский  дворик  1878г.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548681"/>
            <a:ext cx="4041775" cy="576064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      Водопад        1890-1900г.г.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Пейзажи  В.Д.Поленова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1506" name="Picture 2" descr="F:\музыка и пейзаж\Поленов_Водопад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268760"/>
            <a:ext cx="4248472" cy="5328592"/>
          </a:xfrm>
          <a:prstGeom prst="rect">
            <a:avLst/>
          </a:prstGeom>
          <a:noFill/>
        </p:spPr>
      </p:pic>
      <p:pic>
        <p:nvPicPr>
          <p:cNvPr id="21507" name="Picture 3" descr="F:\музыка и пейзаж\Polenov_Moskovsciy_dvori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4464496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5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284984"/>
          </a:xfrm>
        </p:spPr>
        <p:txBody>
          <a:bodyPr>
            <a:noAutofit/>
          </a:bodyPr>
          <a:lstStyle/>
          <a:p>
            <a:r>
              <a:rPr lang="ru-RU" sz="2000" b="1" dirty="0"/>
              <a:t>Попытка приблизиться к искусству молодых французов, была предпринята Репиным и Поленовым во время летнего отдыха в Нормандии. Оба работали на открытом воздухе, поистине «упивались» живописью пленэра.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По </a:t>
            </a:r>
            <a:r>
              <a:rPr lang="ru-RU" sz="2000" b="1" dirty="0"/>
              <a:t>возвращении в Россию Илья Ефимович Репин создает картину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bg1"/>
                </a:solidFill>
              </a:rPr>
              <a:t>«</a:t>
            </a:r>
            <a:r>
              <a:rPr lang="ru-RU" sz="2000" b="1" dirty="0">
                <a:solidFill>
                  <a:schemeClr val="bg1"/>
                </a:solidFill>
              </a:rPr>
              <a:t>На дерновой скамье» </a:t>
            </a:r>
            <a:r>
              <a:rPr lang="ru-RU" sz="2000" b="1" dirty="0"/>
              <a:t>(1876, ГРМ), в которой ясно прослеживаются черты нового стиля. Художник одновременно пишет и групповой портрет, и жанровую сценку</a:t>
            </a:r>
            <a:r>
              <a:rPr lang="ru-RU" sz="2000" b="1" dirty="0" smtClean="0"/>
              <a:t>.</a:t>
            </a:r>
            <a:r>
              <a:rPr lang="ru-RU" sz="2000" dirty="0"/>
              <a:t> </a:t>
            </a:r>
            <a:r>
              <a:rPr lang="ru-RU" sz="2000" b="1" dirty="0"/>
              <a:t>Семейство родственников мирно расположилось на природе. Здесь Репин прекрасно передал свежесть летней листвы, солнечные блики.</a:t>
            </a:r>
            <a:br>
              <a:rPr lang="ru-RU" sz="2000" b="1" dirty="0"/>
            </a:br>
            <a:r>
              <a:rPr lang="ru-RU" sz="2000" b="1" dirty="0"/>
              <a:t>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8884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3554" name="Picture 2" descr="G:\репин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73350"/>
            <a:ext cx="8496944" cy="3996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ru-RU" dirty="0" smtClean="0"/>
              <a:t>Пейзажи  И.Е.Репина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08721"/>
            <a:ext cx="4040188" cy="648072"/>
          </a:xfrm>
        </p:spPr>
        <p:txBody>
          <a:bodyPr/>
          <a:lstStyle/>
          <a:p>
            <a:r>
              <a:rPr lang="ru-RU" i="1" dirty="0" smtClean="0">
                <a:solidFill>
                  <a:schemeClr val="bg1"/>
                </a:solidFill>
              </a:rPr>
              <a:t>         Берег реки           1876г.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908721"/>
            <a:ext cx="4041775" cy="648072"/>
          </a:xfrm>
        </p:spPr>
        <p:txBody>
          <a:bodyPr/>
          <a:lstStyle/>
          <a:p>
            <a:r>
              <a:rPr lang="ru-RU" dirty="0" smtClean="0"/>
              <a:t>              </a:t>
            </a:r>
            <a:r>
              <a:rPr lang="ru-RU" i="1" dirty="0" smtClean="0">
                <a:solidFill>
                  <a:schemeClr val="bg1"/>
                </a:solidFill>
              </a:rPr>
              <a:t>Дворик        1879г.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G:\репин\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556792"/>
            <a:ext cx="4464496" cy="5112568"/>
          </a:xfrm>
          <a:prstGeom prst="rect">
            <a:avLst/>
          </a:prstGeom>
          <a:noFill/>
        </p:spPr>
      </p:pic>
      <p:pic>
        <p:nvPicPr>
          <p:cNvPr id="22531" name="Picture 3" descr="G:\репин\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556792"/>
            <a:ext cx="4176464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597</Words>
  <Application>Microsoft Office PowerPoint</Application>
  <PresentationFormat>Экран (4:3)</PresentationFormat>
  <Paragraphs>112</Paragraphs>
  <Slides>21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 по музыке  на тему: «Пейзаж, поэтическая  и музыкальная  живопись»</vt:lpstr>
      <vt:lpstr>Каждый пейзаж - есть состояние души.                                          Анри  Амьель</vt:lpstr>
      <vt:lpstr>Импрессионизм</vt:lpstr>
      <vt:lpstr>Становление импрессионизма в России имело свою историю. Непосредственными свидетелями появления художников- импрессионистов стали два русских живописца – И.Е. Репин и В. Д. Поленов. </vt:lpstr>
      <vt:lpstr>Пейзажи  В.Д.Поленова</vt:lpstr>
      <vt:lpstr>Пейзажи  В.Д.Поленова </vt:lpstr>
      <vt:lpstr>Пейзажи  В.Д.Поленова  </vt:lpstr>
      <vt:lpstr>Попытка приблизиться к искусству молодых французов, была предпринята Репиным и Поленовым во время летнего отдыха в Нормандии. Оба работали на открытом воздухе, поистине «упивались» живописью пленэра.  По возвращении в Россию Илья Ефимович Репин создает картину  «На дерновой скамье» (1876, ГРМ), в которой ясно прослеживаются черты нового стиля. Художник одновременно пишет и групповой портрет, и жанровую сценку. Семейство родственников мирно расположилось на природе. Здесь Репин прекрасно передал свежесть летней листвы, солнечные блики.   </vt:lpstr>
      <vt:lpstr>Пейзажи  И.Е.Репина </vt:lpstr>
      <vt:lpstr>Пейзажи  И.Е.Репина </vt:lpstr>
      <vt:lpstr>Пейзажи  И.Е.Репина </vt:lpstr>
      <vt:lpstr> Импрессионизм     в  музыке Музыкальный импрессионизм (фр. impressionnisme, от фр. impression — впечатление) — музыкальное направление, аналогичное импрессионизму в живописи и параллельное символизму в литературе, сложившееся во Франции в последнюю четверть XIX века — начале XX века, прежде всего в творчестве Эрика Сати, Клода Дебюсси и Мориса Равеля.</vt:lpstr>
      <vt:lpstr>Музыка. Живопись. Поэзия. «Игра воды» М. Равель</vt:lpstr>
      <vt:lpstr>Слайд 14</vt:lpstr>
      <vt:lpstr>Слайд 15</vt:lpstr>
      <vt:lpstr> </vt:lpstr>
      <vt:lpstr>Безглагольность  Константин Бальмонт</vt:lpstr>
      <vt:lpstr>Клод  Дебюсси  «Облака»</vt:lpstr>
      <vt:lpstr>Пейзаж, который видит перед собой человек, обычно является отражением мира, который скрывается в его душе. внутренний мир, пейзаж Альберт Санчес Пиньоль. «В пьянящей тишине»  </vt:lpstr>
      <vt:lpstr>Нет, не пейзаж влечёт меня,   Не краски жадный взор подметит,    А то, что в этих красках светит:     Любовь и радость бытия.                                                                        И. Бунин </vt:lpstr>
      <vt:lpstr>Спасибо  за  внимание!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по музыке  на тему: «Пейзаж, поэтическая  и музыкальная  живопись»</dc:title>
  <dc:creator>Алёна</dc:creator>
  <cp:lastModifiedBy>Алёна</cp:lastModifiedBy>
  <cp:revision>6</cp:revision>
  <dcterms:created xsi:type="dcterms:W3CDTF">2015-03-10T17:17:40Z</dcterms:created>
  <dcterms:modified xsi:type="dcterms:W3CDTF">2016-11-20T15:32:40Z</dcterms:modified>
</cp:coreProperties>
</file>