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2" d="100"/>
          <a:sy n="72" d="100"/>
        </p:scale>
        <p:origin x="-624" y="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D0F86-F581-4B0E-B650-0292255795E4}" type="datetimeFigureOut">
              <a:rPr lang="ru-RU" smtClean="0"/>
              <a:t>17.05.2015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AE452983-0E07-4541-8981-18C271C7DF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159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D0F86-F581-4B0E-B650-0292255795E4}" type="datetimeFigureOut">
              <a:rPr lang="ru-RU" smtClean="0"/>
              <a:t>17.05.2015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E452983-0E07-4541-8981-18C271C7DF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752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D0F86-F581-4B0E-B650-0292255795E4}" type="datetimeFigureOut">
              <a:rPr lang="ru-RU" smtClean="0"/>
              <a:t>17.05.2015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E452983-0E07-4541-8981-18C271C7DF3E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390722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D0F86-F581-4B0E-B650-0292255795E4}" type="datetimeFigureOut">
              <a:rPr lang="ru-RU" smtClean="0"/>
              <a:t>17.05.2015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E452983-0E07-4541-8981-18C271C7DF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3056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D0F86-F581-4B0E-B650-0292255795E4}" type="datetimeFigureOut">
              <a:rPr lang="ru-RU" smtClean="0"/>
              <a:t>17.05.2015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E452983-0E07-4541-8981-18C271C7DF3E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244353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D0F86-F581-4B0E-B650-0292255795E4}" type="datetimeFigureOut">
              <a:rPr lang="ru-RU" smtClean="0"/>
              <a:t>17.05.2015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E452983-0E07-4541-8981-18C271C7DF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96508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D0F86-F581-4B0E-B650-0292255795E4}" type="datetimeFigureOut">
              <a:rPr lang="ru-RU" smtClean="0"/>
              <a:t>17.05.2015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52983-0E07-4541-8981-18C271C7DF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5166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D0F86-F581-4B0E-B650-0292255795E4}" type="datetimeFigureOut">
              <a:rPr lang="ru-RU" smtClean="0"/>
              <a:t>17.05.2015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52983-0E07-4541-8981-18C271C7DF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9062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D0F86-F581-4B0E-B650-0292255795E4}" type="datetimeFigureOut">
              <a:rPr lang="ru-RU" smtClean="0"/>
              <a:t>17.05.2015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52983-0E07-4541-8981-18C271C7DF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060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D0F86-F581-4B0E-B650-0292255795E4}" type="datetimeFigureOut">
              <a:rPr lang="ru-RU" smtClean="0"/>
              <a:t>17.05.2015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E452983-0E07-4541-8981-18C271C7DF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8581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D0F86-F581-4B0E-B650-0292255795E4}" type="datetimeFigureOut">
              <a:rPr lang="ru-RU" smtClean="0"/>
              <a:t>17.05.2015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E452983-0E07-4541-8981-18C271C7DF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5268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D0F86-F581-4B0E-B650-0292255795E4}" type="datetimeFigureOut">
              <a:rPr lang="ru-RU" smtClean="0"/>
              <a:t>17.05.2015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E452983-0E07-4541-8981-18C271C7DF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089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D0F86-F581-4B0E-B650-0292255795E4}" type="datetimeFigureOut">
              <a:rPr lang="ru-RU" smtClean="0"/>
              <a:t>17.05.2015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52983-0E07-4541-8981-18C271C7DF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9058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D0F86-F581-4B0E-B650-0292255795E4}" type="datetimeFigureOut">
              <a:rPr lang="ru-RU" smtClean="0"/>
              <a:t>17.05.2015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52983-0E07-4541-8981-18C271C7DF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9750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D0F86-F581-4B0E-B650-0292255795E4}" type="datetimeFigureOut">
              <a:rPr lang="ru-RU" smtClean="0"/>
              <a:t>17.05.2015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52983-0E07-4541-8981-18C271C7DF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5085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D0F86-F581-4B0E-B650-0292255795E4}" type="datetimeFigureOut">
              <a:rPr lang="ru-RU" smtClean="0"/>
              <a:t>17.05.2015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E452983-0E07-4541-8981-18C271C7DF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800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D0F86-F581-4B0E-B650-0292255795E4}" type="datetimeFigureOut">
              <a:rPr lang="ru-RU" smtClean="0"/>
              <a:t>17.05.2015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E452983-0E07-4541-8981-18C271C7DF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5705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9.png"/><Relationship Id="rId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7421" y="0"/>
            <a:ext cx="12014579" cy="675564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1" dirty="0" smtClean="0">
                <a:latin typeface="+mn-lt"/>
              </a:rPr>
              <a:t/>
            </a:r>
            <a:br>
              <a:rPr lang="ru-RU" sz="1800" b="1" dirty="0" smtClean="0">
                <a:latin typeface="+mn-lt"/>
              </a:rPr>
            </a:br>
            <a:r>
              <a:rPr lang="ru-RU" sz="1800" b="1" dirty="0">
                <a:latin typeface="+mn-lt"/>
              </a:rPr>
              <a:t/>
            </a:r>
            <a:br>
              <a:rPr lang="ru-RU" sz="1800" b="1" dirty="0">
                <a:latin typeface="+mn-lt"/>
              </a:rPr>
            </a:br>
            <a:r>
              <a:rPr lang="ru-RU" sz="1800" b="1" dirty="0" smtClean="0">
                <a:latin typeface="+mn-lt"/>
              </a:rPr>
              <a:t/>
            </a:r>
            <a:br>
              <a:rPr lang="ru-RU" sz="1800" b="1" dirty="0" smtClean="0">
                <a:latin typeface="+mn-lt"/>
              </a:rPr>
            </a:br>
            <a:r>
              <a:rPr lang="ru-RU" sz="1800" b="1" dirty="0">
                <a:latin typeface="+mn-lt"/>
              </a:rPr>
              <a:t/>
            </a:r>
            <a:br>
              <a:rPr lang="ru-RU" sz="1800" b="1" dirty="0">
                <a:latin typeface="+mn-lt"/>
              </a:rPr>
            </a:br>
            <a:r>
              <a:rPr lang="ru-RU" sz="1800" b="1" dirty="0" smtClean="0">
                <a:latin typeface="+mn-lt"/>
              </a:rPr>
              <a:t/>
            </a:r>
            <a:br>
              <a:rPr lang="ru-RU" sz="1800" b="1" dirty="0" smtClean="0">
                <a:latin typeface="+mn-lt"/>
              </a:rPr>
            </a:br>
            <a:r>
              <a:rPr lang="ru-RU" sz="1800" b="1" dirty="0">
                <a:latin typeface="+mn-lt"/>
              </a:rPr>
              <a:t/>
            </a:r>
            <a:br>
              <a:rPr lang="ru-RU" sz="1800" b="1" dirty="0">
                <a:latin typeface="+mn-lt"/>
              </a:rPr>
            </a:br>
            <a:r>
              <a:rPr lang="ru-RU" sz="1800" b="1" dirty="0" smtClean="0">
                <a:latin typeface="+mn-lt"/>
              </a:rPr>
              <a:t>ГБДОУ </a:t>
            </a:r>
            <a:r>
              <a:rPr lang="ru-RU" sz="1800" b="1" dirty="0">
                <a:latin typeface="+mn-lt"/>
              </a:rPr>
              <a:t>детский сад №39</a:t>
            </a:r>
            <a:br>
              <a:rPr lang="ru-RU" sz="1800" b="1" dirty="0">
                <a:latin typeface="+mn-lt"/>
              </a:rPr>
            </a:br>
            <a:r>
              <a:rPr lang="ru-RU" sz="1800" b="1" dirty="0">
                <a:latin typeface="+mn-lt"/>
              </a:rPr>
              <a:t>Невского района Санкт-Петербурга</a:t>
            </a:r>
            <a:br>
              <a:rPr lang="ru-RU" sz="1800" b="1" dirty="0">
                <a:latin typeface="+mn-lt"/>
              </a:rPr>
            </a:br>
            <a:r>
              <a:rPr lang="ru-RU" sz="1800" b="1" dirty="0">
                <a:latin typeface="+mn-lt"/>
              </a:rPr>
              <a:t/>
            </a:r>
            <a:br>
              <a:rPr lang="ru-RU" sz="1800" b="1" dirty="0">
                <a:latin typeface="+mn-lt"/>
              </a:rPr>
            </a:br>
            <a:r>
              <a:rPr lang="ru-RU" sz="1800" b="1" dirty="0">
                <a:latin typeface="+mn-lt"/>
              </a:rPr>
              <a:t/>
            </a:r>
            <a:br>
              <a:rPr lang="ru-RU" sz="1800" b="1" dirty="0">
                <a:latin typeface="+mn-lt"/>
              </a:rPr>
            </a:br>
            <a:r>
              <a:rPr lang="ru-RU" sz="1800" b="1" dirty="0">
                <a:latin typeface="+mn-lt"/>
              </a:rPr>
              <a:t/>
            </a:r>
            <a:br>
              <a:rPr lang="ru-RU" sz="1800" b="1" dirty="0">
                <a:latin typeface="+mn-lt"/>
              </a:rPr>
            </a:br>
            <a:r>
              <a:rPr lang="ru-RU" sz="1800" b="1" dirty="0" smtClean="0">
                <a:latin typeface="+mn-lt"/>
              </a:rPr>
              <a:t/>
            </a:r>
            <a:br>
              <a:rPr lang="ru-RU" sz="1800" b="1" dirty="0" smtClean="0">
                <a:latin typeface="+mn-lt"/>
              </a:rPr>
            </a:br>
            <a:r>
              <a:rPr lang="ru-RU" sz="1800" b="1" dirty="0">
                <a:latin typeface="+mn-lt"/>
              </a:rPr>
              <a:t/>
            </a:r>
            <a:br>
              <a:rPr lang="ru-RU" sz="1800" b="1" dirty="0">
                <a:latin typeface="+mn-lt"/>
              </a:rPr>
            </a:br>
            <a:r>
              <a:rPr lang="ru-RU" sz="1800" b="1" dirty="0" smtClean="0">
                <a:latin typeface="+mn-lt"/>
              </a:rPr>
              <a:t/>
            </a:r>
            <a:br>
              <a:rPr lang="ru-RU" sz="1800" b="1" dirty="0" smtClean="0">
                <a:latin typeface="+mn-lt"/>
              </a:rPr>
            </a:br>
            <a:r>
              <a:rPr lang="ru-RU" sz="1800" b="1" dirty="0">
                <a:latin typeface="+mn-lt"/>
              </a:rPr>
              <a:t/>
            </a:r>
            <a:br>
              <a:rPr lang="ru-RU" sz="1800" b="1" dirty="0">
                <a:latin typeface="+mn-lt"/>
              </a:rPr>
            </a:br>
            <a:r>
              <a:rPr lang="ru-RU" sz="1800" b="1" smtClean="0">
                <a:latin typeface="+mn-lt"/>
              </a:rPr>
              <a:t/>
            </a:r>
            <a:br>
              <a:rPr lang="ru-RU" sz="1800" b="1" smtClean="0">
                <a:latin typeface="+mn-lt"/>
              </a:rPr>
            </a:br>
            <a:r>
              <a:rPr lang="ru-RU" sz="4400" b="1" smtClean="0">
                <a:latin typeface="Segoe Print" panose="02000600000000000000" pitchFamily="2" charset="0"/>
              </a:rPr>
              <a:t>«Мой </a:t>
            </a:r>
            <a:r>
              <a:rPr lang="ru-RU" sz="4400" b="1" dirty="0" smtClean="0">
                <a:latin typeface="Segoe Print" panose="02000600000000000000" pitchFamily="2" charset="0"/>
              </a:rPr>
              <a:t>город Санкт – Петербург»</a:t>
            </a:r>
            <a:r>
              <a:rPr lang="ru-RU" sz="4400" b="1" dirty="0">
                <a:latin typeface="Segoe Print" panose="02000600000000000000" pitchFamily="2" charset="0"/>
              </a:rPr>
              <a:t/>
            </a:r>
            <a:br>
              <a:rPr lang="ru-RU" sz="4400" b="1" dirty="0">
                <a:latin typeface="Segoe Print" panose="02000600000000000000" pitchFamily="2" charset="0"/>
              </a:rPr>
            </a:br>
            <a:r>
              <a:rPr lang="ru-RU" sz="1800" b="1" dirty="0" smtClean="0">
                <a:latin typeface="+mn-lt"/>
              </a:rPr>
              <a:t/>
            </a:r>
            <a:br>
              <a:rPr lang="ru-RU" sz="1800" b="1" dirty="0" smtClean="0">
                <a:latin typeface="+mn-lt"/>
              </a:rPr>
            </a:br>
            <a:r>
              <a:rPr lang="ru-RU" sz="1800" b="1" dirty="0" smtClean="0">
                <a:latin typeface="+mn-lt"/>
              </a:rPr>
              <a:t/>
            </a:r>
            <a:br>
              <a:rPr lang="ru-RU" sz="1800" b="1" dirty="0" smtClean="0">
                <a:latin typeface="+mn-lt"/>
              </a:rPr>
            </a:br>
            <a:r>
              <a:rPr lang="ru-RU" sz="1800" b="1" dirty="0">
                <a:latin typeface="+mn-lt"/>
              </a:rPr>
              <a:t/>
            </a:r>
            <a:br>
              <a:rPr lang="ru-RU" sz="1800" b="1" dirty="0">
                <a:latin typeface="+mn-lt"/>
              </a:rPr>
            </a:br>
            <a:r>
              <a:rPr lang="ru-RU" sz="1800" b="1" dirty="0" smtClean="0">
                <a:latin typeface="+mn-lt"/>
              </a:rPr>
              <a:t/>
            </a:r>
            <a:br>
              <a:rPr lang="ru-RU" sz="1800" b="1" dirty="0" smtClean="0">
                <a:latin typeface="+mn-lt"/>
              </a:rPr>
            </a:br>
            <a:r>
              <a:rPr lang="ru-RU" sz="1800" b="1" dirty="0" smtClean="0">
                <a:latin typeface="+mn-lt"/>
              </a:rPr>
              <a:t>																	     Подготовила: </a:t>
            </a:r>
            <a:br>
              <a:rPr lang="ru-RU" sz="1800" b="1" dirty="0" smtClean="0">
                <a:latin typeface="+mn-lt"/>
              </a:rPr>
            </a:br>
            <a:r>
              <a:rPr lang="ru-RU" sz="1800" b="1" dirty="0" smtClean="0">
                <a:latin typeface="+mn-lt"/>
              </a:rPr>
              <a:t>																		</a:t>
            </a:r>
            <a:r>
              <a:rPr lang="ru-RU" sz="1800" b="1" dirty="0" err="1" smtClean="0">
                <a:latin typeface="+mn-lt"/>
              </a:rPr>
              <a:t>Нинахова</a:t>
            </a:r>
            <a:r>
              <a:rPr lang="ru-RU" sz="1800" b="1" dirty="0" smtClean="0">
                <a:latin typeface="+mn-lt"/>
              </a:rPr>
              <a:t>  Я.С.</a:t>
            </a:r>
            <a:br>
              <a:rPr lang="ru-RU" sz="1800" b="1" dirty="0" smtClean="0">
                <a:latin typeface="+mn-lt"/>
              </a:rPr>
            </a:br>
            <a:r>
              <a:rPr lang="ru-RU" sz="1800" b="1" dirty="0">
                <a:latin typeface="+mn-lt"/>
              </a:rPr>
              <a:t/>
            </a:r>
            <a:br>
              <a:rPr lang="ru-RU" sz="1800" b="1" dirty="0">
                <a:latin typeface="+mn-lt"/>
              </a:rPr>
            </a:br>
            <a:r>
              <a:rPr lang="ru-RU" sz="1800" b="1" dirty="0">
                <a:latin typeface="+mn-lt"/>
              </a:rPr>
              <a:t/>
            </a:r>
            <a:br>
              <a:rPr lang="ru-RU" sz="1800" b="1" dirty="0">
                <a:latin typeface="+mn-lt"/>
              </a:rPr>
            </a:br>
            <a:r>
              <a:rPr lang="ru-RU" sz="1800" b="1" dirty="0" smtClean="0">
                <a:latin typeface="+mn-lt"/>
              </a:rPr>
              <a:t/>
            </a:r>
            <a:br>
              <a:rPr lang="ru-RU" sz="1800" b="1" dirty="0" smtClean="0">
                <a:latin typeface="+mn-lt"/>
              </a:rPr>
            </a:br>
            <a:r>
              <a:rPr lang="ru-RU" sz="1800" b="1" dirty="0">
                <a:latin typeface="+mn-lt"/>
              </a:rPr>
              <a:t/>
            </a:r>
            <a:br>
              <a:rPr lang="ru-RU" sz="1800" b="1" dirty="0">
                <a:latin typeface="+mn-lt"/>
              </a:rPr>
            </a:br>
            <a:r>
              <a:rPr lang="ru-RU" sz="1800" b="1" dirty="0">
                <a:latin typeface="+mn-lt"/>
              </a:rPr>
              <a:t/>
            </a:r>
            <a:br>
              <a:rPr lang="ru-RU" sz="1800" b="1" dirty="0">
                <a:latin typeface="+mn-lt"/>
              </a:rPr>
            </a:br>
            <a:r>
              <a:rPr lang="ru-RU" sz="1800" b="1" dirty="0">
                <a:latin typeface="+mn-lt"/>
              </a:rPr>
              <a:t>Санкт-Петербург </a:t>
            </a:r>
            <a:r>
              <a:rPr lang="ru-RU" sz="1800" b="1" dirty="0" smtClean="0">
                <a:latin typeface="+mn-lt"/>
              </a:rPr>
              <a:t>2015</a:t>
            </a:r>
            <a:r>
              <a:rPr lang="ru-RU" b="1" dirty="0">
                <a:latin typeface="+mn-lt"/>
              </a:rPr>
              <a:t/>
            </a:r>
            <a:br>
              <a:rPr lang="ru-RU" b="1" dirty="0">
                <a:latin typeface="+mn-lt"/>
              </a:rPr>
            </a:br>
            <a:endParaRPr lang="ru-RU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0202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677" y="43291"/>
            <a:ext cx="9062114" cy="68147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Вертикальный свиток 7"/>
          <p:cNvSpPr/>
          <p:nvPr/>
        </p:nvSpPr>
        <p:spPr>
          <a:xfrm>
            <a:off x="-300251" y="351134"/>
            <a:ext cx="3357350" cy="3521122"/>
          </a:xfrm>
          <a:prstGeom prst="vertic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09433" y="1009934"/>
            <a:ext cx="219728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Segoe Print" panose="02000600000000000000" pitchFamily="2" charset="0"/>
              </a:rPr>
              <a:t>По болоту Пётр пошёл,</a:t>
            </a:r>
          </a:p>
          <a:p>
            <a:pPr algn="ctr"/>
            <a:r>
              <a:rPr lang="ru-RU" sz="2000" b="1" dirty="0" smtClean="0">
                <a:latin typeface="Segoe Print" panose="02000600000000000000" pitchFamily="2" charset="0"/>
              </a:rPr>
              <a:t>Остров Заячий нашёл.</a:t>
            </a:r>
          </a:p>
          <a:p>
            <a:pPr algn="ctr"/>
            <a:r>
              <a:rPr lang="ru-RU" sz="2000" b="1" dirty="0" smtClean="0">
                <a:latin typeface="Segoe Print" panose="02000600000000000000" pitchFamily="2" charset="0"/>
              </a:rPr>
              <a:t>Он собрал рабочий люд</a:t>
            </a:r>
          </a:p>
          <a:p>
            <a:pPr algn="ctr"/>
            <a:r>
              <a:rPr lang="ru-RU" sz="2000" b="1" dirty="0" smtClean="0">
                <a:latin typeface="Segoe Print" panose="02000600000000000000" pitchFamily="2" charset="0"/>
              </a:rPr>
              <a:t>И построил крепость тут.</a:t>
            </a:r>
            <a:endParaRPr lang="ru-RU" sz="2000" b="1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76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559" y="231306"/>
            <a:ext cx="9339002" cy="62104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473" y="3753134"/>
            <a:ext cx="2236527" cy="29820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Вертикальный свиток 3"/>
          <p:cNvSpPr/>
          <p:nvPr/>
        </p:nvSpPr>
        <p:spPr>
          <a:xfrm>
            <a:off x="-88711" y="0"/>
            <a:ext cx="2879678" cy="3848669"/>
          </a:xfrm>
          <a:prstGeom prst="vertic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78120" y="432349"/>
            <a:ext cx="234741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Segoe Print" panose="02000600000000000000" pitchFamily="2" charset="0"/>
              </a:rPr>
              <a:t>Крепость новая стоит</a:t>
            </a:r>
          </a:p>
          <a:p>
            <a:pPr algn="ctr"/>
            <a:r>
              <a:rPr lang="ru-RU" b="1" dirty="0" smtClean="0">
                <a:latin typeface="Segoe Print" panose="02000600000000000000" pitchFamily="2" charset="0"/>
              </a:rPr>
              <a:t>Пушками врагу грозит.</a:t>
            </a:r>
          </a:p>
          <a:p>
            <a:pPr algn="ctr"/>
            <a:r>
              <a:rPr lang="ru-RU" b="1" dirty="0" err="1" smtClean="0">
                <a:latin typeface="Segoe Print" panose="02000600000000000000" pitchFamily="2" charset="0"/>
              </a:rPr>
              <a:t>Бам</a:t>
            </a:r>
            <a:r>
              <a:rPr lang="ru-RU" b="1" dirty="0" smtClean="0">
                <a:latin typeface="Segoe Print" panose="02000600000000000000" pitchFamily="2" charset="0"/>
              </a:rPr>
              <a:t> – </a:t>
            </a:r>
            <a:r>
              <a:rPr lang="ru-RU" b="1" dirty="0" err="1" smtClean="0">
                <a:latin typeface="Segoe Print" panose="02000600000000000000" pitchFamily="2" charset="0"/>
              </a:rPr>
              <a:t>бам</a:t>
            </a:r>
            <a:r>
              <a:rPr lang="ru-RU" b="1" dirty="0" smtClean="0">
                <a:latin typeface="Segoe Print" panose="02000600000000000000" pitchFamily="2" charset="0"/>
              </a:rPr>
              <a:t>, </a:t>
            </a:r>
            <a:r>
              <a:rPr lang="ru-RU" b="1" dirty="0" err="1" smtClean="0">
                <a:latin typeface="Segoe Print" panose="02000600000000000000" pitchFamily="2" charset="0"/>
              </a:rPr>
              <a:t>бам</a:t>
            </a:r>
            <a:r>
              <a:rPr lang="ru-RU" b="1" dirty="0" smtClean="0">
                <a:latin typeface="Segoe Print" panose="02000600000000000000" pitchFamily="2" charset="0"/>
              </a:rPr>
              <a:t> – </a:t>
            </a:r>
            <a:r>
              <a:rPr lang="ru-RU" b="1" dirty="0" err="1" smtClean="0">
                <a:latin typeface="Segoe Print" panose="02000600000000000000" pitchFamily="2" charset="0"/>
              </a:rPr>
              <a:t>бам</a:t>
            </a:r>
            <a:r>
              <a:rPr lang="ru-RU" b="1" dirty="0" smtClean="0">
                <a:latin typeface="Segoe Print" panose="02000600000000000000" pitchFamily="2" charset="0"/>
              </a:rPr>
              <a:t>,</a:t>
            </a:r>
          </a:p>
          <a:p>
            <a:pPr algn="ctr"/>
            <a:r>
              <a:rPr lang="ru-RU" b="1" dirty="0" smtClean="0">
                <a:latin typeface="Segoe Print" panose="02000600000000000000" pitchFamily="2" charset="0"/>
              </a:rPr>
              <a:t>Не осталось зайцев там.</a:t>
            </a:r>
          </a:p>
          <a:p>
            <a:pPr algn="ctr"/>
            <a:r>
              <a:rPr lang="ru-RU" b="1" dirty="0" smtClean="0">
                <a:latin typeface="Segoe Print" panose="02000600000000000000" pitchFamily="2" charset="0"/>
              </a:rPr>
              <a:t>Зайцы пушек испугались,</a:t>
            </a:r>
          </a:p>
          <a:p>
            <a:pPr algn="ctr"/>
            <a:r>
              <a:rPr lang="ru-RU" b="1" dirty="0" smtClean="0">
                <a:latin typeface="Segoe Print" panose="02000600000000000000" pitchFamily="2" charset="0"/>
              </a:rPr>
              <a:t>По кусточкам разбежались.</a:t>
            </a:r>
            <a:endParaRPr lang="ru-RU" b="1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61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78" y="153515"/>
            <a:ext cx="11928143" cy="67044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Вертикальный свиток 3"/>
          <p:cNvSpPr/>
          <p:nvPr/>
        </p:nvSpPr>
        <p:spPr>
          <a:xfrm>
            <a:off x="-232011" y="153515"/>
            <a:ext cx="4476465" cy="3234519"/>
          </a:xfrm>
          <a:prstGeom prst="vertic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1415" y="458769"/>
            <a:ext cx="388961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Segoe Print" panose="02000600000000000000" pitchFamily="2" charset="0"/>
              </a:rPr>
              <a:t>Теперь врагов и на порог не пустит русская река,</a:t>
            </a:r>
          </a:p>
          <a:p>
            <a:pPr algn="ctr"/>
            <a:r>
              <a:rPr lang="ru-RU" sz="1600" b="1" dirty="0" smtClean="0">
                <a:latin typeface="Segoe Print" panose="02000600000000000000" pitchFamily="2" charset="0"/>
              </a:rPr>
              <a:t>Пускай смирят свирепость, узнав, что встала на века Петропавловская крепость.</a:t>
            </a:r>
          </a:p>
          <a:p>
            <a:pPr algn="ctr"/>
            <a:r>
              <a:rPr lang="ru-RU" sz="1600" b="1" dirty="0" smtClean="0">
                <a:latin typeface="Segoe Print" panose="02000600000000000000" pitchFamily="2" charset="0"/>
              </a:rPr>
              <a:t>Петропавловка! Смотри здесь до утренней зари, свет не гаснет над Невой, а за крепостной стеной самый старый уголок.</a:t>
            </a:r>
          </a:p>
          <a:p>
            <a:pPr algn="ctr"/>
            <a:r>
              <a:rPr lang="ru-RU" sz="1600" b="1" dirty="0" smtClean="0">
                <a:latin typeface="Segoe Print" panose="02000600000000000000" pitchFamily="2" charset="0"/>
              </a:rPr>
              <a:t>Самый главный островок – Заячьим его зовут, город начинался тут!  </a:t>
            </a:r>
            <a:endParaRPr lang="ru-RU" sz="1600" b="1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23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50" y="0"/>
            <a:ext cx="6191250" cy="4648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5">
                <a:lumMod val="5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538" y="2619030"/>
            <a:ext cx="6633456" cy="44163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Вертикальный свиток 5"/>
          <p:cNvSpPr/>
          <p:nvPr/>
        </p:nvSpPr>
        <p:spPr>
          <a:xfrm>
            <a:off x="-7469" y="121822"/>
            <a:ext cx="5076967" cy="2033516"/>
          </a:xfrm>
          <a:prstGeom prst="vertic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24543" y="538416"/>
            <a:ext cx="48449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Segoe Print" panose="02000600000000000000" pitchFamily="2" charset="0"/>
              </a:rPr>
              <a:t>Есть мосты в Петербурге.</a:t>
            </a:r>
          </a:p>
          <a:p>
            <a:pPr algn="ctr"/>
            <a:r>
              <a:rPr lang="ru-RU" b="1" dirty="0" smtClean="0">
                <a:latin typeface="Segoe Print" panose="02000600000000000000" pitchFamily="2" charset="0"/>
              </a:rPr>
              <a:t>Шесть сотен мостов.</a:t>
            </a:r>
          </a:p>
          <a:p>
            <a:pPr algn="ctr"/>
            <a:r>
              <a:rPr lang="ru-RU" b="1" dirty="0" smtClean="0">
                <a:latin typeface="Segoe Print" panose="02000600000000000000" pitchFamily="2" charset="0"/>
              </a:rPr>
              <a:t>Не припомнить и за день</a:t>
            </a:r>
          </a:p>
          <a:p>
            <a:pPr algn="ctr"/>
            <a:r>
              <a:rPr lang="ru-RU" b="1" dirty="0" smtClean="0">
                <a:latin typeface="Segoe Print" panose="02000600000000000000" pitchFamily="2" charset="0"/>
              </a:rPr>
              <a:t>Всех его островов.</a:t>
            </a:r>
            <a:endParaRPr lang="ru-RU" b="1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99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73" y="0"/>
            <a:ext cx="4558352" cy="3418765"/>
          </a:xfrm>
          <a:prstGeom prst="rect">
            <a:avLst/>
          </a:prstGeom>
          <a:ln w="127000" cap="rnd">
            <a:solidFill>
              <a:schemeClr val="accent5">
                <a:lumMod val="75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31" y="3637763"/>
            <a:ext cx="5186362" cy="32202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896" y="190500"/>
            <a:ext cx="5305425" cy="66675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3042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26" y="425215"/>
            <a:ext cx="10645253" cy="62309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Вертикальный свиток 2"/>
          <p:cNvSpPr/>
          <p:nvPr/>
        </p:nvSpPr>
        <p:spPr>
          <a:xfrm>
            <a:off x="-191067" y="264504"/>
            <a:ext cx="4080680" cy="3276162"/>
          </a:xfrm>
          <a:prstGeom prst="vertic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95786" y="754153"/>
            <a:ext cx="271590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Segoe Print" panose="02000600000000000000" pitchFamily="2" charset="0"/>
              </a:rPr>
              <a:t>Зимний дворец у Невы, посмотри!</a:t>
            </a:r>
          </a:p>
          <a:p>
            <a:pPr algn="ctr"/>
            <a:r>
              <a:rPr lang="ru-RU" b="1" dirty="0" smtClean="0">
                <a:latin typeface="Segoe Print" panose="02000600000000000000" pitchFamily="2" charset="0"/>
              </a:rPr>
              <a:t>Жили когда-то в нем наши цари.</a:t>
            </a:r>
          </a:p>
          <a:p>
            <a:pPr algn="ctr"/>
            <a:r>
              <a:rPr lang="ru-RU" b="1" dirty="0" smtClean="0">
                <a:latin typeface="Segoe Print" panose="02000600000000000000" pitchFamily="2" charset="0"/>
              </a:rPr>
              <a:t>Ну а сейчас в нем огромный музей.</a:t>
            </a:r>
          </a:p>
          <a:p>
            <a:pPr algn="ctr"/>
            <a:r>
              <a:rPr lang="ru-RU" b="1" dirty="0" smtClean="0">
                <a:latin typeface="Segoe Print" panose="02000600000000000000" pitchFamily="2" charset="0"/>
              </a:rPr>
              <a:t>Здесь - "Эрмитаж", гордость Родины всей</a:t>
            </a:r>
            <a:endParaRPr lang="ru-RU" b="1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71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552" y="150126"/>
            <a:ext cx="8720920" cy="65406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Вертикальный свиток 2"/>
          <p:cNvSpPr/>
          <p:nvPr/>
        </p:nvSpPr>
        <p:spPr>
          <a:xfrm>
            <a:off x="-163774" y="368491"/>
            <a:ext cx="3807726" cy="1978926"/>
          </a:xfrm>
          <a:prstGeom prst="vertic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32012" y="859809"/>
            <a:ext cx="32481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Segoe Print" panose="02000600000000000000" pitchFamily="2" charset="0"/>
              </a:rPr>
              <a:t>Хоть она и старая, но выглядит, как новая </a:t>
            </a:r>
          </a:p>
          <a:p>
            <a:r>
              <a:rPr lang="ru-RU" b="1" dirty="0" smtClean="0">
                <a:latin typeface="Segoe Print" panose="02000600000000000000" pitchFamily="2" charset="0"/>
              </a:rPr>
              <a:t>Площадь наша главная по имени – Дворцовая. </a:t>
            </a:r>
            <a:endParaRPr lang="ru-RU" b="1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85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006" y="354841"/>
            <a:ext cx="9331564" cy="620973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70C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Вертикальный свиток 3"/>
          <p:cNvSpPr/>
          <p:nvPr/>
        </p:nvSpPr>
        <p:spPr>
          <a:xfrm>
            <a:off x="-327546" y="354841"/>
            <a:ext cx="3630304" cy="3671248"/>
          </a:xfrm>
          <a:prstGeom prst="vertic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50376" y="832513"/>
            <a:ext cx="2524836" cy="2961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77421" y="723332"/>
            <a:ext cx="262037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Segoe Print" panose="02000600000000000000" pitchFamily="2" charset="0"/>
              </a:rPr>
              <a:t>Памятник из бронзы: честь царю, хвала!</a:t>
            </a:r>
          </a:p>
          <a:p>
            <a:pPr algn="ctr"/>
            <a:r>
              <a:rPr lang="ru-RU" b="1" dirty="0" smtClean="0">
                <a:latin typeface="Segoe Print" panose="02000600000000000000" pitchFamily="2" charset="0"/>
              </a:rPr>
              <a:t>Мчится словно ветер, конь тянет удила.  На коне сидит герой, он красивый молодой.</a:t>
            </a:r>
          </a:p>
          <a:p>
            <a:pPr algn="ctr"/>
            <a:r>
              <a:rPr lang="ru-RU" b="1" dirty="0" smtClean="0">
                <a:latin typeface="Segoe Print" panose="02000600000000000000" pitchFamily="2" charset="0"/>
              </a:rPr>
              <a:t>Это память в честь Петра, много сделал он добра.</a:t>
            </a:r>
            <a:endParaRPr lang="ru-RU" b="1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48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Зеленый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Тема3</Template>
  <TotalTime>141</TotalTime>
  <Words>206</Words>
  <Application>Microsoft Office PowerPoint</Application>
  <PresentationFormat>Произвольный</PresentationFormat>
  <Paragraphs>28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Легкий дым</vt:lpstr>
      <vt:lpstr>      ГБДОУ детский сад №39 Невского района Санкт-Петербурга         «Мой город Санкт – Петербург»                           Подготовила:                    Нинахова  Я.С.      Санкт-Петербург 2015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tamara isakova</cp:lastModifiedBy>
  <cp:revision>14</cp:revision>
  <dcterms:created xsi:type="dcterms:W3CDTF">2015-05-07T16:53:53Z</dcterms:created>
  <dcterms:modified xsi:type="dcterms:W3CDTF">2015-05-17T10:17:41Z</dcterms:modified>
</cp:coreProperties>
</file>