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6" r:id="rId2"/>
    <p:sldId id="305" r:id="rId3"/>
    <p:sldId id="306" r:id="rId4"/>
    <p:sldId id="290" r:id="rId5"/>
    <p:sldId id="303" r:id="rId6"/>
    <p:sldId id="304" r:id="rId7"/>
    <p:sldId id="312" r:id="rId8"/>
    <p:sldId id="319" r:id="rId9"/>
    <p:sldId id="321" r:id="rId10"/>
    <p:sldId id="322" r:id="rId11"/>
    <p:sldId id="310" r:id="rId12"/>
    <p:sldId id="326" r:id="rId13"/>
    <p:sldId id="317" r:id="rId14"/>
    <p:sldId id="297" r:id="rId15"/>
    <p:sldId id="327" r:id="rId16"/>
    <p:sldId id="325" r:id="rId17"/>
    <p:sldId id="300" r:id="rId18"/>
    <p:sldId id="311" r:id="rId19"/>
    <p:sldId id="275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70" r:id="rId31"/>
    <p:sldId id="267" r:id="rId32"/>
    <p:sldId id="268" r:id="rId33"/>
    <p:sldId id="269" r:id="rId34"/>
    <p:sldId id="271" r:id="rId35"/>
    <p:sldId id="27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60"/>
  </p:normalViewPr>
  <p:slideViewPr>
    <p:cSldViewPr>
      <p:cViewPr varScale="1">
        <p:scale>
          <a:sx n="73" d="100"/>
          <a:sy n="73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BF7B4-3AD4-4033-818A-1C2326371D6A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362BA-901E-4622-A438-EB0C7637A7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959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496C-665D-4A59-A403-9FD04E19D59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73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41B2-F23C-4C82-A638-484326BC04E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F564-4E65-4B8A-96A9-76C1265523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jpe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2.jpe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2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gi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gi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1.gif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2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gi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gi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2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gif"/><Relationship Id="rId7" Type="http://schemas.openxmlformats.org/officeDocument/2006/relationships/image" Target="../media/image9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bright="-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31446">
            <a:off x="1936248" y="2032030"/>
            <a:ext cx="1154787" cy="1162050"/>
          </a:xfrm>
          <a:prstGeom prst="rect">
            <a:avLst/>
          </a:prstGeom>
          <a:noFill/>
        </p:spPr>
      </p:pic>
      <p:pic>
        <p:nvPicPr>
          <p:cNvPr id="8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8695904">
            <a:off x="4098121" y="493202"/>
            <a:ext cx="1154787" cy="1162050"/>
          </a:xfrm>
          <a:prstGeom prst="rect">
            <a:avLst/>
          </a:prstGeom>
          <a:noFill/>
        </p:spPr>
      </p:pic>
      <p:pic>
        <p:nvPicPr>
          <p:cNvPr id="9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54840">
            <a:off x="1979715" y="74345"/>
            <a:ext cx="1154787" cy="1162050"/>
          </a:xfrm>
          <a:prstGeom prst="rect">
            <a:avLst/>
          </a:prstGeom>
          <a:noFill/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298522">
            <a:off x="3031838" y="2350886"/>
            <a:ext cx="1197769" cy="1205302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>
            <a:off x="6215074" y="187557"/>
            <a:ext cx="2693399" cy="59823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8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173415" y="87141"/>
            <a:ext cx="1217006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300945" y="1118807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857224" y="785794"/>
            <a:ext cx="7929618" cy="5786478"/>
          </a:xfrm>
        </p:spPr>
        <p:txBody>
          <a:bodyPr>
            <a:normAutofit fontScale="70000" lnSpcReduction="20000"/>
          </a:bodyPr>
          <a:lstStyle/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            </a:t>
            </a:r>
            <a:r>
              <a:rPr lang="ru-RU" sz="4100" b="1" dirty="0" err="1" smtClean="0"/>
              <a:t>Эколого</a:t>
            </a:r>
            <a:r>
              <a:rPr lang="ru-RU" sz="4100" b="1" dirty="0" smtClean="0"/>
              <a:t> – психологический  проект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4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ru-RU" sz="6500" b="1" dirty="0" smtClean="0">
                <a:solidFill>
                  <a:schemeClr val="accent2">
                    <a:lumMod val="75000"/>
                  </a:schemeClr>
                </a:solidFill>
              </a:rPr>
              <a:t>Почувствуй настроение</a:t>
            </a:r>
            <a:r>
              <a:rPr lang="en-US" sz="65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6500" b="1" dirty="0" smtClean="0">
                <a:solidFill>
                  <a:schemeClr val="accent2">
                    <a:lumMod val="75000"/>
                  </a:schemeClr>
                </a:solidFill>
              </a:rPr>
              <a:t>природы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</a:t>
            </a:r>
          </a:p>
          <a:p>
            <a:pPr algn="r">
              <a:buNone/>
            </a:pPr>
            <a:endParaRPr lang="ru-RU" sz="1600" b="1" dirty="0" smtClean="0"/>
          </a:p>
          <a:p>
            <a:pPr algn="r">
              <a:buNone/>
            </a:pPr>
            <a:endParaRPr lang="ru-RU" sz="1600" b="1" dirty="0" smtClean="0"/>
          </a:p>
          <a:p>
            <a:pPr algn="r">
              <a:buNone/>
            </a:pPr>
            <a:r>
              <a:rPr lang="ru-RU" sz="2000" b="1" dirty="0" smtClean="0"/>
              <a:t>Автор - составитель : педагог – психолог </a:t>
            </a:r>
          </a:p>
          <a:p>
            <a:pPr algn="r">
              <a:buNone/>
            </a:pPr>
            <a:r>
              <a:rPr lang="ru-RU" sz="2000" b="1" dirty="0" smtClean="0"/>
              <a:t>ГБДОУ № 58 Фрунзенского района</a:t>
            </a:r>
          </a:p>
          <a:p>
            <a:pPr algn="r">
              <a:buNone/>
            </a:pPr>
            <a:r>
              <a:rPr lang="ru-RU" sz="2000" b="1" dirty="0" smtClean="0"/>
              <a:t> Санкт – Петербурга</a:t>
            </a:r>
          </a:p>
          <a:p>
            <a:pPr algn="r">
              <a:buNone/>
            </a:pPr>
            <a:r>
              <a:rPr lang="ru-RU" sz="2000" b="1" dirty="0" smtClean="0"/>
              <a:t>Баранова Л.И.</a:t>
            </a:r>
          </a:p>
          <a:p>
            <a:pPr algn="ctr">
              <a:buNone/>
            </a:pPr>
            <a:r>
              <a:rPr lang="ru-RU" sz="1800" b="1" dirty="0" smtClean="0"/>
              <a:t>2017 г</a:t>
            </a:r>
            <a:endParaRPr lang="ru-RU" sz="1800" b="1" dirty="0" smtClean="0"/>
          </a:p>
          <a:p>
            <a:pPr algn="ctr">
              <a:buNone/>
            </a:pPr>
            <a:r>
              <a:rPr lang="ru-RU" sz="1800" b="1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389 C -0.0257 0.0794 -0.0783 0.14514 -0.08698 0.19768 C -0.09566 0.25023 -0.01545 0.27245 -0.02483 0.3287 C -0.0342 0.38495 -0.1217 0.4963 -0.14375 0.53565 C -0.1658 0.575 -0.16181 0.57014 -0.15764 0.56551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2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8 -4.56647E-6 C 0.08837 0.05781 0.19566 0.11631 0.17969 0.18359 C 0.16371 0.25087 -0.07257 0.34174 -0.11476 0.40417 C -0.15677 0.46659 -0.07986 0.53226 -0.07327 0.55839 " pathEditMode="relative" rAng="0" ptsTypes="aaaA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104E-6 C -0.09028 0.0333 -0.18038 0.06682 -0.14757 0.13503 C -0.11476 0.20301 0.04132 0.30544 0.19757 0.40879 " pathEditMode="relative" rAng="0" ptsTypes="aaA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5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pic>
        <p:nvPicPr>
          <p:cNvPr id="5" name="Рисунок 4" descr="C:\Users\User\Pictures\2017-11-22 рабочий стол\рабочий стол 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85728"/>
            <a:ext cx="37147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2017-11-22 рабочий стол\рабочий стол 0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643314"/>
            <a:ext cx="3929090" cy="302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2017-11-22 рабочий стол\рабочий стол 0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3643314"/>
            <a:ext cx="3429024" cy="30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лако 7"/>
          <p:cNvSpPr/>
          <p:nvPr/>
        </p:nvSpPr>
        <p:spPr>
          <a:xfrm>
            <a:off x="4429124" y="1785926"/>
            <a:ext cx="1714512" cy="12144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6929454" y="0"/>
            <a:ext cx="1714512" cy="12858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00826" y="1285860"/>
            <a:ext cx="23574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Туча чёрная приплыла,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Наше солнышко закрыла,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Позвала своих подружек.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Ветер их по небу кружит.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 туче главной их несёт,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Ветки на деревьях гнёт,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Завывает, налетает,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Настроенье угнетает.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298522">
            <a:off x="3031838" y="2350886"/>
            <a:ext cx="1197769" cy="1205302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8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64307" y="75249"/>
            <a:ext cx="1217006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247797" y="1454820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857224" y="785794"/>
            <a:ext cx="7929618" cy="5786478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ctr">
              <a:buNone/>
            </a:pPr>
            <a:r>
              <a:rPr lang="en-US" b="1" dirty="0" smtClean="0"/>
              <a:t> 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86512" y="0"/>
            <a:ext cx="285748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Рисование «Дождинки по зонту стучат»</a:t>
            </a:r>
            <a:endParaRPr lang="en-US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Небо снова серое стало,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Дождик моросит целый день.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 окна скучать я устала,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Капельки считать мне уж лень.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Я по лужам бы пробежалась,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Только мама не разрешит,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Зонтик свой красивый достала б,</a:t>
            </a:r>
          </a:p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Дождик по нему пусть стучит.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E:\фото к проектуНовая папка\Изображение 46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3714752"/>
            <a:ext cx="3071834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фото к проектуНовая папка\Изображение 46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673734">
            <a:off x="529401" y="856525"/>
            <a:ext cx="2736141" cy="22683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E:\фото к проектуНовая папка\Изображение 46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857963">
            <a:off x="6036346" y="4123645"/>
            <a:ext cx="2524573" cy="2348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E:\фото к проектуНовая папка\Изображение 46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8662215">
            <a:off x="357996" y="4154105"/>
            <a:ext cx="2731819" cy="21931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E:\фото к проектуНовая папка\Изображение 46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627818">
            <a:off x="4634191" y="1666962"/>
            <a:ext cx="2633202" cy="22703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pic>
        <p:nvPicPr>
          <p:cNvPr id="5" name="Рисунок 4" descr="C:\Users\User\Pictures\2017-11-23 рабочий стол\рабочий стол 0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286124"/>
            <a:ext cx="3838012" cy="1857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User\Pictures\2017-11-23 рабочий стол\рабочий стол 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643314"/>
            <a:ext cx="4214842" cy="2992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User\Pictures\2017-11-23 рабочий стол\рабочий стол 0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14290"/>
            <a:ext cx="4143404" cy="2857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5429256" y="3571876"/>
            <a:ext cx="3214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 descr="C:\Users\User\Pictures\2017-11-16\0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214290"/>
            <a:ext cx="3857652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5072066" y="5214950"/>
            <a:ext cx="385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Скучная картина! Тучки без конца,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Дождик так и льется, лужи у крыльца…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Чахлая рябина мокнет под окном.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Смотрит деревушка сереньким пятном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Что ты рано в гости,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Осень к нам пришла?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Еще просит сердце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Света и тепла.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14282" y="1"/>
            <a:ext cx="7786742" cy="78579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600" dirty="0"/>
          </a:p>
        </p:txBody>
      </p:sp>
      <p:pic>
        <p:nvPicPr>
          <p:cNvPr id="6" name="Рисунок 5" descr="C:\Users\User\Pictures\2017-11-16\0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643446"/>
            <a:ext cx="3214710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2017-11-16\0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643446"/>
            <a:ext cx="3429024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Pictures\2017-11-16\0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14290"/>
            <a:ext cx="27860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Pictures\2017-11-16\0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214290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Pictures\2017-11-16\01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571744"/>
            <a:ext cx="2571768" cy="199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Pictures\2017-11-16\01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214290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Pictures\2017-11-16\0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2571744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071802" y="2857496"/>
            <a:ext cx="30003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Осень гонит нас со двора,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Осень – золотая пора,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Дарит осень радость и грусть,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Разная она, ну и пусть.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457200" y="2000240"/>
            <a:ext cx="7758138" cy="7143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7" name="Рисунок 6" descr="C:\Users\User\Desktop\Новая папка\0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14290"/>
            <a:ext cx="211931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овая папка\0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4429132"/>
            <a:ext cx="1928826" cy="200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\0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14290"/>
            <a:ext cx="210502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Новая папка\02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14290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Новая папка\01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60" y="214290"/>
            <a:ext cx="200026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esktop\Новая папка\01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2143116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643306" y="2285993"/>
            <a:ext cx="1928826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 </a:t>
            </a:r>
          </a:p>
          <a:p>
            <a:pPr algn="ctr"/>
            <a:r>
              <a:rPr lang="ru-RU" sz="1400" b="1" dirty="0" smtClean="0"/>
              <a:t>Овощи созрели!</a:t>
            </a:r>
            <a:br>
              <a:rPr lang="ru-RU" sz="1400" b="1" dirty="0" smtClean="0"/>
            </a:br>
            <a:r>
              <a:rPr lang="ru-RU" sz="1400" b="1" dirty="0" smtClean="0"/>
              <a:t>Фруктов – урожай!</a:t>
            </a:r>
            <a:br>
              <a:rPr lang="ru-RU" sz="1400" b="1" dirty="0" smtClean="0"/>
            </a:br>
            <a:r>
              <a:rPr lang="ru-RU" sz="1400" b="1" dirty="0" smtClean="0"/>
              <a:t>Собирай быстрее,</a:t>
            </a:r>
            <a:br>
              <a:rPr lang="ru-RU" sz="1400" b="1" dirty="0" smtClean="0"/>
            </a:br>
            <a:r>
              <a:rPr lang="ru-RU" sz="1400" b="1" dirty="0" smtClean="0"/>
              <a:t>Щедро угощай!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200" smtClean="0"/>
              <a:t>«Рисование» и «раскрашивание «пластилином</a:t>
            </a:r>
            <a:endParaRPr lang="ru-RU" sz="1200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1100" dirty="0" smtClean="0"/>
              <a:t> </a:t>
            </a:r>
          </a:p>
          <a:p>
            <a:endParaRPr lang="ru-RU" dirty="0"/>
          </a:p>
        </p:txBody>
      </p:sp>
      <p:pic>
        <p:nvPicPr>
          <p:cNvPr id="23" name="Рисунок 22" descr="C:\Users\User\Desktop\Новая папка\03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7884" y="2214554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User\Desktop\Новая папка\03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08" y="4429132"/>
            <a:ext cx="2173018" cy="19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User\Desktop\Новая папка\034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7686" y="4429132"/>
            <a:ext cx="2000264" cy="203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User\Desktop\Новая папка\038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00826" y="4429132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4429132"/>
            <a:ext cx="2857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Рисунок 7" descr="E:\фото к проектуНовая папка\Изображение 4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857232"/>
            <a:ext cx="2228853" cy="184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 к проектуНовая папка\Изображение 4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714620"/>
            <a:ext cx="2475969" cy="185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фото к проектуНовая папка\Изображение 44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357694"/>
            <a:ext cx="247395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к проектуНовая папка\Изображение 44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2643182"/>
            <a:ext cx="27829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фото к проектуНовая папка\Изображение 44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32" y="1000108"/>
            <a:ext cx="242892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pic>
        <p:nvPicPr>
          <p:cNvPr id="5" name="Рисунок 4" descr="C:\Users\User\Pictures\2017-11-22 рабочий стол\рабочий стол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28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2017-11-22 рабочий стол\рабочий стол 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85728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2017-11-22 рабочий стол\рабочий стол 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071942"/>
            <a:ext cx="3071834" cy="24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Pictures\2017-11-22 рабочий стол\рабочий стол 00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285728"/>
            <a:ext cx="306065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Pictures\2017-11-22 рабочий стол\рабочий стол 00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5" y="4071942"/>
            <a:ext cx="34290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Pictures\2017-11-22 рабочий стол\рабочий стол 00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2643182"/>
            <a:ext cx="2000264" cy="139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Pictures\2017-11-22 рабочий стол\рабочий стол 00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2330" y="4143380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143240" y="2786058"/>
            <a:ext cx="242889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 у меня  то  что-то есть,</a:t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Это что-то можно съесть!</a:t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Это что-то сладкое,</a:t>
            </a:r>
            <a:b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Круглое да гладкое!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4429132"/>
            <a:ext cx="2857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Рисунок 7" descr="E:\фото к проектуНовая папка\Изображение 4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857232"/>
            <a:ext cx="635798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865132" y="5967923"/>
            <a:ext cx="1078189" cy="968946"/>
          </a:xfrm>
          <a:prstGeom prst="rect">
            <a:avLst/>
          </a:prstGeom>
        </p:spPr>
      </p:pic>
      <p:pic>
        <p:nvPicPr>
          <p:cNvPr id="10" name="Рисунок 9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265978" y="3489492"/>
            <a:ext cx="978355" cy="968946"/>
          </a:xfrm>
          <a:prstGeom prst="rect">
            <a:avLst/>
          </a:prstGeom>
        </p:spPr>
      </p:pic>
      <p:pic>
        <p:nvPicPr>
          <p:cNvPr id="11" name="Рисунок 10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-91211" y="5989822"/>
            <a:ext cx="978355" cy="968946"/>
          </a:xfrm>
          <a:prstGeom prst="rect">
            <a:avLst/>
          </a:prstGeom>
        </p:spPr>
      </p:pic>
      <p:pic>
        <p:nvPicPr>
          <p:cNvPr id="12" name="Рисунок 11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6481085" y="1346352"/>
            <a:ext cx="978355" cy="968946"/>
          </a:xfrm>
          <a:prstGeom prst="rect">
            <a:avLst/>
          </a:prstGeom>
        </p:spPr>
      </p:pic>
      <p:pic>
        <p:nvPicPr>
          <p:cNvPr id="13" name="Рисунок 12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338341" y="989163"/>
            <a:ext cx="978355" cy="968946"/>
          </a:xfrm>
          <a:prstGeom prst="rect">
            <a:avLst/>
          </a:prstGeom>
        </p:spPr>
      </p:pic>
      <p:pic>
        <p:nvPicPr>
          <p:cNvPr id="14" name="Рисунок 13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194540" y="631972"/>
            <a:ext cx="978355" cy="968946"/>
          </a:xfrm>
          <a:prstGeom prst="rect">
            <a:avLst/>
          </a:prstGeom>
        </p:spPr>
      </p:pic>
      <p:pic>
        <p:nvPicPr>
          <p:cNvPr id="15" name="Рисунок 14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3480689" y="60491"/>
            <a:ext cx="978355" cy="968946"/>
          </a:xfrm>
          <a:prstGeom prst="rect">
            <a:avLst/>
          </a:prstGeom>
        </p:spPr>
      </p:pic>
      <p:pic>
        <p:nvPicPr>
          <p:cNvPr id="16" name="Рисунок 15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052589" y="5918384"/>
            <a:ext cx="978355" cy="968946"/>
          </a:xfrm>
          <a:prstGeom prst="rect">
            <a:avLst/>
          </a:prstGeom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552654" y="5204004"/>
            <a:ext cx="978355" cy="968946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8102938" y="4479894"/>
            <a:ext cx="997966" cy="968946"/>
          </a:xfrm>
          <a:prstGeom prst="rect">
            <a:avLst/>
          </a:prstGeom>
        </p:spPr>
      </p:pic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052588" y="3060866"/>
            <a:ext cx="978355" cy="968946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6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5195201" y="-82408"/>
            <a:ext cx="978355" cy="9689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5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071538" y="3857628"/>
            <a:ext cx="7615262" cy="278608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00298" y="2428868"/>
            <a:ext cx="6186502" cy="3697295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ru-RU" sz="6000" b="1" dirty="0" smtClean="0"/>
              <a:t>ПРИЛОЖЕНИЯ</a:t>
            </a:r>
            <a:endParaRPr lang="ru-RU" sz="6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500570"/>
            <a:ext cx="400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/>
              <a:t>Желтое солнышко, желтые листья,</a:t>
            </a:r>
          </a:p>
          <a:p>
            <a:pPr algn="ctr">
              <a:buNone/>
            </a:pPr>
            <a:r>
              <a:rPr lang="ru-RU" sz="1400" b="1" dirty="0" smtClean="0"/>
              <a:t>Желтые склоны, желтые кисти,</a:t>
            </a:r>
          </a:p>
          <a:p>
            <a:pPr algn="ctr">
              <a:buNone/>
            </a:pPr>
            <a:r>
              <a:rPr lang="ru-RU" sz="1400" b="1" dirty="0" smtClean="0"/>
              <a:t>В желтом саду ударяется оземь…</a:t>
            </a:r>
          </a:p>
          <a:p>
            <a:pPr algn="ctr">
              <a:buNone/>
            </a:pPr>
            <a:r>
              <a:rPr lang="ru-RU" sz="1400" b="1" dirty="0" smtClean="0"/>
              <a:t>Желтое небо, желтая осень.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для рмо декабрь 2014\6a0a2f7c5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483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298522">
            <a:off x="3031838" y="2350886"/>
            <a:ext cx="1197769" cy="1205302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8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64308" y="75248"/>
            <a:ext cx="1217006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300945" y="1118807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857224" y="500042"/>
            <a:ext cx="7929618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/>
              <a:t>Продолжительность проекта : краткосрочный (2 недели с 13 ноября по 24 ноября)</a:t>
            </a:r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ctr">
              <a:buNone/>
            </a:pPr>
            <a:r>
              <a:rPr lang="en-US" b="1" dirty="0" smtClean="0"/>
              <a:t> 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500042"/>
            <a:ext cx="500066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 smtClean="0"/>
          </a:p>
          <a:p>
            <a:pPr algn="ctr"/>
            <a:r>
              <a:rPr lang="ru-RU" sz="1500" b="1" dirty="0" smtClean="0">
                <a:solidFill>
                  <a:srgbClr val="FF0000"/>
                </a:solidFill>
              </a:rPr>
              <a:t>Постановка проблемы: 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В наше время проблемы экологического воспитания вышли на первый план, и им уделяют всё больше внимания. Почему эти проблемы стали актуальными? Причина - в деятельности человека в природе, часто безграмотная, неправильная с экологической точки зрения, расточительная, ведущая к нарушению экологического равновесия. Каждый из тех, кто принёс и приносит вред природе, когда-то был ребёнком. Вот почему так велика роль дошкольных учреждений в экологическом воспитании детей, начиная с раннего возраста.</a:t>
            </a:r>
            <a:endParaRPr lang="en-US" sz="1500" b="1" dirty="0" smtClean="0"/>
          </a:p>
          <a:p>
            <a:pPr algn="just"/>
            <a:r>
              <a:rPr lang="ru-RU" sz="1500" b="1" dirty="0" smtClean="0">
                <a:solidFill>
                  <a:srgbClr val="FF0000"/>
                </a:solidFill>
              </a:rPr>
              <a:t/>
            </a:r>
            <a:br>
              <a:rPr lang="ru-RU" sz="1500" b="1" dirty="0" smtClean="0">
                <a:solidFill>
                  <a:srgbClr val="FF0000"/>
                </a:solidFill>
              </a:rPr>
            </a:br>
            <a:r>
              <a:rPr lang="ru-RU" sz="1500" b="1" dirty="0" smtClean="0">
                <a:solidFill>
                  <a:srgbClr val="FF0000"/>
                </a:solidFill>
              </a:rPr>
              <a:t>Актуальность: </a:t>
            </a:r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500" b="1" dirty="0" smtClean="0"/>
              <a:t>Наш край </a:t>
            </a:r>
            <a:r>
              <a:rPr lang="en-US" sz="1500" b="1" dirty="0" smtClean="0"/>
              <a:t> </a:t>
            </a:r>
            <a:r>
              <a:rPr lang="ru-RU" sz="1500" b="1" dirty="0" smtClean="0"/>
              <a:t>удивительно красивый. Чем больше мы узнаём природу своего края, тем больше мы начинаем любить его. Познание природы, проникновение в её причинно-следственные связи между объектами и явлениями развивает мышление и способность к формированию научного мировоззрения. Приобретённые в детстве умения видеть и слушать природу такой, какая она есть в действительности, вызывает у детей глубокий интерес к ней, расширяет знания, способствует формированию интересов. Необходимо научить детей беречь и любить природу.</a:t>
            </a:r>
            <a:endParaRPr lang="ru-RU" sz="1500" b="1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для рмо декабрь 2014\220979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644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Desktop\для рмо декабрь 2014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4360" y="0"/>
            <a:ext cx="103327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227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для рмо декабрь 2014\0001-001-Lebed-S.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577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для рмо декабрь 2014\1253348689_autumn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958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Desktop\для рмо декабрь 2014\2b95290df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2738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679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для рмо декабрь 2014\motto.net.ua-48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908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истратор\Desktop\для рмо декабрь 2014\c5515_0_91b77_4a93634b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7861" y="0"/>
            <a:ext cx="980186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63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для рмо декабрь 2014\free-wallpaper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682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истратор\Desktop\для рмо декабрь 2014\d6f9f_0_91b6f_3da289d4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306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дминистратор\Desktop\для рмо декабрь 2014\11093-cloudy-autumn-1280x800-nature-wallpap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0132" y="0"/>
            <a:ext cx="99441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28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bright="-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31446">
            <a:off x="1936248" y="2032030"/>
            <a:ext cx="1154787" cy="1162050"/>
          </a:xfrm>
          <a:prstGeom prst="rect">
            <a:avLst/>
          </a:prstGeom>
          <a:noFill/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2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7199152">
            <a:off x="3162483" y="108767"/>
            <a:ext cx="1154787" cy="1162050"/>
          </a:xfrm>
          <a:prstGeom prst="rect">
            <a:avLst/>
          </a:prstGeom>
          <a:noFill/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>
            <a:off x="6215074" y="187557"/>
            <a:ext cx="2693399" cy="59823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8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173415" y="87141"/>
            <a:ext cx="1217006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300945" y="1118807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572613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857224" y="785794"/>
            <a:ext cx="7929618" cy="5786478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r>
              <a:rPr lang="en-US" b="1" dirty="0" smtClean="0"/>
              <a:t> 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571736" y="0"/>
            <a:ext cx="657226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u="sng" dirty="0" smtClean="0">
                <a:solidFill>
                  <a:srgbClr val="FF0000"/>
                </a:solidFill>
              </a:rPr>
              <a:t>Цель:  </a:t>
            </a:r>
            <a:r>
              <a:rPr lang="ru-RU" sz="1500" b="1" dirty="0" smtClean="0"/>
              <a:t>Формирование экологически воспитанной личности, которая характеризуется сформированным экологическим сознанием, экологически ориентированным поведением и деятельностью в природной среде, гуманным и эмоционально  -  отзывчивым отношением к ней.</a:t>
            </a:r>
            <a:endParaRPr lang="ru-RU" sz="1500" b="1" i="1" u="sng" dirty="0" smtClean="0"/>
          </a:p>
          <a:p>
            <a:pPr>
              <a:buNone/>
            </a:pPr>
            <a:r>
              <a:rPr lang="ru-RU" sz="1500" b="1" i="1" u="sng" dirty="0" smtClean="0">
                <a:solidFill>
                  <a:srgbClr val="FF0000"/>
                </a:solidFill>
              </a:rPr>
              <a:t>Задачи:</a:t>
            </a:r>
            <a:endParaRPr lang="en-US" sz="1500" b="1" i="1" u="sng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1500" b="1" dirty="0" smtClean="0"/>
              <a:t>Учить детей любить красоту окружающего растительного  и животного мира, бережно относиться к природе, понимать ее значение для жизни человека</a:t>
            </a:r>
          </a:p>
          <a:p>
            <a:pPr>
              <a:buFont typeface="Wingdings" pitchFamily="2" charset="2"/>
              <a:buChar char="v"/>
            </a:pPr>
            <a:r>
              <a:rPr lang="en-US" sz="1500" b="1" dirty="0" smtClean="0"/>
              <a:t> </a:t>
            </a:r>
            <a:r>
              <a:rPr lang="ru-RU" sz="1500" b="1" dirty="0" smtClean="0"/>
              <a:t>Расширять чувственный опыт дошкольников, развивать </a:t>
            </a:r>
            <a:r>
              <a:rPr lang="ru-RU" sz="1500" b="1" dirty="0" err="1" smtClean="0"/>
              <a:t>перцептивные</a:t>
            </a:r>
            <a:r>
              <a:rPr lang="ru-RU" sz="1500" b="1" dirty="0" smtClean="0"/>
              <a:t>  возможности при контакте с природными объектами (обследуя  природный материал, воздействуем на все сенсорные анализаторы ребенка: трогаем, смотрим, нюхаем, слушаем, взвешиваем);</a:t>
            </a:r>
          </a:p>
          <a:p>
            <a:pPr>
              <a:buFont typeface="Wingdings" pitchFamily="2" charset="2"/>
              <a:buChar char="v"/>
            </a:pPr>
            <a:r>
              <a:rPr lang="ru-RU" sz="1500" b="1" dirty="0" smtClean="0"/>
              <a:t>Развивать чувства  эмоциональной отзывчивости, чувства сопричастности  природе, чувства сопереживания;</a:t>
            </a:r>
          </a:p>
          <a:p>
            <a:pPr>
              <a:buFont typeface="Wingdings" pitchFamily="2" charset="2"/>
              <a:buChar char="v"/>
            </a:pPr>
            <a:r>
              <a:rPr lang="en-US" sz="1500" b="1" dirty="0" smtClean="0"/>
              <a:t> </a:t>
            </a:r>
            <a:r>
              <a:rPr lang="ru-RU" sz="1500" b="1" dirty="0" smtClean="0"/>
              <a:t>Формировать экологические установки личности (нет вредных и полезных насекомых, животных), активные жизненные позиции по отношению к природе, преодоление прагматического отношения к природе;</a:t>
            </a:r>
          </a:p>
          <a:p>
            <a:pPr>
              <a:buFont typeface="Wingdings" pitchFamily="2" charset="2"/>
              <a:buChar char="v"/>
            </a:pPr>
            <a:r>
              <a:rPr lang="en-US" sz="1500" b="1" dirty="0" smtClean="0"/>
              <a:t> </a:t>
            </a:r>
            <a:r>
              <a:rPr lang="ru-RU" sz="1500" b="1" dirty="0" smtClean="0"/>
              <a:t>Обучать умениям и навыкам взаимодействия с природой (не кричу в лесу, потому что это чужой дом);</a:t>
            </a:r>
          </a:p>
          <a:p>
            <a:pPr>
              <a:buFont typeface="Wingdings" pitchFamily="2" charset="2"/>
              <a:buChar char="v"/>
            </a:pPr>
            <a:r>
              <a:rPr lang="en-US" sz="1500" b="1" dirty="0" smtClean="0"/>
              <a:t> </a:t>
            </a:r>
            <a:r>
              <a:rPr lang="ru-RU" sz="1500" b="1" dirty="0" smtClean="0"/>
              <a:t>Расширять индивидуальное экологическое пространство (живые не только я, мама, папа, но и подорожник, жужелица, сорока).</a:t>
            </a:r>
          </a:p>
          <a:p>
            <a:pPr>
              <a:buFont typeface="Wingdings" pitchFamily="2" charset="2"/>
              <a:buChar char="v"/>
            </a:pPr>
            <a:r>
              <a:rPr lang="en-US" sz="1500" b="1" dirty="0" smtClean="0"/>
              <a:t> </a:t>
            </a:r>
            <a:r>
              <a:rPr lang="ru-RU" sz="1500" b="1" dirty="0" smtClean="0"/>
              <a:t>Корректировать цели взаимодействия ребенка с природой (дерево ценно не потому, что из него можно что-то сделать, а само по себе)</a:t>
            </a:r>
          </a:p>
          <a:p>
            <a:pPr>
              <a:buFont typeface="Wingdings" pitchFamily="2" charset="2"/>
              <a:buChar char="v"/>
            </a:pPr>
            <a:r>
              <a:rPr lang="ru-RU" sz="1500" b="1" dirty="0" smtClean="0"/>
              <a:t> Стимулировать стремление детей передавать поэтический образ природы в рисунках, аппликациях , лепке, объясняя свои ощущения</a:t>
            </a:r>
          </a:p>
          <a:p>
            <a:pPr>
              <a:buFont typeface="Wingdings" pitchFamily="2" charset="2"/>
              <a:buChar char="v"/>
            </a:pPr>
            <a:r>
              <a:rPr lang="ru-RU" sz="1500" b="1" dirty="0" smtClean="0"/>
              <a:t>Совершенствовать изобразительные  и технические умения детей, поощрять желание детей использовать разнообразные материалы для  творческих работ.</a:t>
            </a:r>
            <a:endParaRPr lang="ru-RU" sz="1500" b="1" i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389 C -0.0257 0.0794 -0.0783 0.14514 -0.08698 0.19768 C -0.09566 0.25023 -0.01545 0.27245 -0.02483 0.3287 C -0.0342 0.38495 -0.1217 0.4963 -0.14375 0.53565 C -0.1658 0.575 -0.16181 0.57014 -0.15764 0.56551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2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65896E-6 C 0.07205 -0.00162 0.1441 -0.00324 0.16962 0.04809 C 0.19514 0.09942 0.13212 0.23514 0.1533 0.30774 C 0.17448 0.38058 0.28854 0.41826 0.29635 0.48485 C 0.30434 0.55167 0.21649 0.67075 0.20035 0.70774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3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дминистратор\Desktop\для рмо декабрь 2014\reWalls.com-58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219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дминистратор\Desktop\для рмо декабрь 2014\594040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790" y="0"/>
            <a:ext cx="933579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1052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Desktop\для рмо декабрь 2014\63519417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538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Desktop\для рмо декабрь 2014\71722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8909" y="0"/>
            <a:ext cx="9722909" cy="729218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927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дминистратор\Desktop\для рмо декабрь 2014\0_8a756_30a494e2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5538" y="0"/>
            <a:ext cx="10359537" cy="691499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48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дминистратор\Desktop\для рмо декабрь 2014\731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991" y="0"/>
            <a:ext cx="919499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382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214546" y="0"/>
            <a:ext cx="6929454" cy="664371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600" b="1" u="sng" dirty="0" smtClean="0">
                <a:solidFill>
                  <a:srgbClr val="FF0000"/>
                </a:solidFill>
              </a:rPr>
              <a:t>Содержание деятельности</a:t>
            </a:r>
          </a:p>
          <a:p>
            <a:pPr algn="ctr">
              <a:buNone/>
            </a:pPr>
            <a:r>
              <a:rPr lang="ru-RU" sz="5600" b="1" dirty="0" smtClean="0"/>
              <a:t>Подготовительный этап:</a:t>
            </a:r>
          </a:p>
          <a:p>
            <a:pPr>
              <a:buFont typeface="Arial" charset="0"/>
              <a:buChar char="•"/>
            </a:pPr>
            <a:r>
              <a:rPr lang="ru-RU" sz="5600" dirty="0" smtClean="0"/>
              <a:t>Практическая работа по подготовке необходимых материалов, обогащение предметно – развивающей среды;</a:t>
            </a:r>
          </a:p>
          <a:p>
            <a:pPr>
              <a:buFont typeface="Arial" charset="0"/>
              <a:buChar char="•"/>
            </a:pPr>
            <a:r>
              <a:rPr lang="ru-RU" sz="5600" dirty="0" smtClean="0"/>
              <a:t>Определение цели и задач</a:t>
            </a:r>
          </a:p>
          <a:p>
            <a:pPr>
              <a:buFont typeface="Arial" charset="0"/>
              <a:buChar char="•"/>
            </a:pPr>
            <a:r>
              <a:rPr lang="ru-RU" sz="5600" dirty="0" smtClean="0"/>
              <a:t>Планирование предстоящей деятельности, направленной на реализацию проекта</a:t>
            </a:r>
          </a:p>
          <a:p>
            <a:pPr algn="ctr">
              <a:buNone/>
            </a:pPr>
            <a:r>
              <a:rPr lang="ru-RU" sz="5600" b="1" dirty="0" smtClean="0"/>
              <a:t>Основной этап</a:t>
            </a:r>
          </a:p>
          <a:p>
            <a:pPr>
              <a:buFont typeface="Arial" charset="0"/>
              <a:buChar char="•"/>
            </a:pPr>
            <a:r>
              <a:rPr lang="ru-RU" sz="5600" dirty="0" smtClean="0"/>
              <a:t>Проведение комплекса мероприятий</a:t>
            </a:r>
          </a:p>
          <a:p>
            <a:pPr>
              <a:buFont typeface="Arial" charset="0"/>
              <a:buChar char="•"/>
            </a:pPr>
            <a:r>
              <a:rPr lang="ru-RU" sz="5600" dirty="0" smtClean="0"/>
              <a:t>Взаимодействие с педагогами старшей группы</a:t>
            </a:r>
          </a:p>
          <a:p>
            <a:pPr algn="ctr">
              <a:buNone/>
            </a:pPr>
            <a:r>
              <a:rPr lang="ru-RU" sz="5600" b="1" dirty="0" smtClean="0"/>
              <a:t>Заключительный этап</a:t>
            </a:r>
          </a:p>
          <a:p>
            <a:r>
              <a:rPr lang="ru-RU" sz="5600" dirty="0" smtClean="0"/>
              <a:t>Интегрированное занятие : «Прикоснись к природе сердцем»</a:t>
            </a:r>
          </a:p>
          <a:p>
            <a:pPr algn="ctr">
              <a:buNone/>
            </a:pPr>
            <a:r>
              <a:rPr lang="ru-RU" sz="5600" b="1" u="sng" dirty="0" smtClean="0"/>
              <a:t>Предполагаемый  результат :</a:t>
            </a:r>
          </a:p>
          <a:p>
            <a:pPr>
              <a:buNone/>
            </a:pPr>
            <a:r>
              <a:rPr lang="ru-RU" sz="5600" dirty="0" err="1" smtClean="0"/>
              <a:t>Сформированность</a:t>
            </a:r>
            <a:r>
              <a:rPr lang="ru-RU" sz="5600" dirty="0" smtClean="0"/>
              <a:t> представлений детей об явлениях природы в осенний период;</a:t>
            </a:r>
          </a:p>
          <a:p>
            <a:pPr>
              <a:buNone/>
            </a:pPr>
            <a:r>
              <a:rPr lang="ru-RU" sz="5600" dirty="0" err="1" smtClean="0"/>
              <a:t>Сформированность</a:t>
            </a:r>
            <a:r>
              <a:rPr lang="ru-RU" sz="5600" dirty="0" smtClean="0"/>
              <a:t> желания изучать природу и отражать свои впечатления через реальные виды деятельности;</a:t>
            </a:r>
          </a:p>
          <a:p>
            <a:pPr>
              <a:buNone/>
            </a:pPr>
            <a:r>
              <a:rPr lang="ru-RU" sz="5600" dirty="0" smtClean="0"/>
              <a:t>Накопление детьми эмоционально – позитивного опыта общения с природой;</a:t>
            </a:r>
          </a:p>
          <a:p>
            <a:pPr>
              <a:buNone/>
            </a:pPr>
            <a:r>
              <a:rPr lang="ru-RU" sz="5600" dirty="0" smtClean="0"/>
              <a:t>Развитие психических процессов;</a:t>
            </a:r>
          </a:p>
          <a:p>
            <a:pPr>
              <a:buNone/>
            </a:pPr>
            <a:r>
              <a:rPr lang="ru-RU" sz="5600" dirty="0" smtClean="0"/>
              <a:t>Получение детьми удовольствия от выполненных работ в коллективе</a:t>
            </a:r>
            <a:endParaRPr lang="ru-RU" sz="5600" b="1" u="sng" dirty="0" smtClean="0"/>
          </a:p>
          <a:p>
            <a:pPr algn="ctr">
              <a:buNone/>
            </a:pPr>
            <a:r>
              <a:rPr lang="ru-RU" sz="5600" b="1" u="sng" dirty="0" smtClean="0"/>
              <a:t>Предварительная работа</a:t>
            </a:r>
          </a:p>
          <a:p>
            <a:pPr>
              <a:buNone/>
            </a:pPr>
            <a:r>
              <a:rPr lang="ru-RU" sz="5600" dirty="0" smtClean="0"/>
              <a:t> Наблюдение в природе, рассматривание иллюстраций, чтение художественной литературы, заучивание стихов,  рассказы, беседы, пальчиковые и дидактические игры,  экологические этюды и упражнения,  физкультминутки.</a:t>
            </a:r>
          </a:p>
          <a:p>
            <a:pPr algn="ctr">
              <a:buNone/>
            </a:pPr>
            <a:r>
              <a:rPr lang="ru-RU" sz="5600" b="1" u="sng" dirty="0" smtClean="0"/>
              <a:t>Методы и приемы:</a:t>
            </a:r>
          </a:p>
          <a:p>
            <a:pPr>
              <a:buNone/>
            </a:pPr>
            <a:r>
              <a:rPr lang="ru-RU" sz="5600" b="1" dirty="0" smtClean="0"/>
              <a:t>Наглядные</a:t>
            </a:r>
            <a:r>
              <a:rPr lang="ru-RU" sz="5600" dirty="0" smtClean="0"/>
              <a:t>(наблюдение, показ, демонстрация);</a:t>
            </a:r>
          </a:p>
          <a:p>
            <a:pPr>
              <a:buNone/>
            </a:pPr>
            <a:r>
              <a:rPr lang="ru-RU" sz="5600" b="1" dirty="0" smtClean="0"/>
              <a:t>Словесные</a:t>
            </a:r>
            <a:r>
              <a:rPr lang="ru-RU" sz="5600" dirty="0" smtClean="0"/>
              <a:t>(метод комплексной </a:t>
            </a:r>
            <a:r>
              <a:rPr lang="ru-RU" sz="5600" dirty="0" err="1" smtClean="0"/>
              <a:t>сказкотерапии</a:t>
            </a:r>
            <a:r>
              <a:rPr lang="ru-RU" sz="5600" dirty="0" smtClean="0"/>
              <a:t>, направленный на экологическое воспитание, решение эмоционально-личностных и поведенческих проблем, рассказ, чтение, беседа);</a:t>
            </a:r>
          </a:p>
          <a:p>
            <a:pPr>
              <a:buNone/>
            </a:pPr>
            <a:r>
              <a:rPr lang="ru-RU" sz="5600" b="1" dirty="0" smtClean="0"/>
              <a:t>Практические(</a:t>
            </a:r>
            <a:r>
              <a:rPr lang="ru-RU" sz="5600" dirty="0" err="1" smtClean="0"/>
              <a:t>сказкотерапевтическое</a:t>
            </a:r>
            <a:r>
              <a:rPr lang="ru-RU" sz="5600" dirty="0" smtClean="0"/>
              <a:t> рисование , игры «Голоса осени», «Чудо краски», упражнения «Забавные птицы»,  «На участке дождь», «Если бы я был деревом…», «Я – березка», «Экологический пост», </a:t>
            </a:r>
            <a:r>
              <a:rPr lang="ru-RU" sz="5600" b="1" dirty="0" smtClean="0"/>
              <a:t>«</a:t>
            </a:r>
            <a:r>
              <a:rPr lang="ru-RU" sz="5600" dirty="0" smtClean="0"/>
              <a:t>Осенняя роща», психологические этюды «Песня осени», «</a:t>
            </a:r>
            <a:r>
              <a:rPr lang="ru-RU" sz="5600" dirty="0" err="1" smtClean="0"/>
              <a:t>Пошуршим</a:t>
            </a:r>
            <a:r>
              <a:rPr lang="ru-RU" sz="5600" dirty="0" smtClean="0"/>
              <a:t> листьями»,«Первый снег».)</a:t>
            </a:r>
          </a:p>
          <a:p>
            <a:pPr algn="ctr">
              <a:buNone/>
            </a:pPr>
            <a:r>
              <a:rPr lang="ru-RU" sz="5600" b="1" u="sng" dirty="0" smtClean="0"/>
              <a:t>Продукт проектной деятельности:</a:t>
            </a:r>
          </a:p>
          <a:p>
            <a:pPr>
              <a:buNone/>
            </a:pPr>
            <a:r>
              <a:rPr lang="ru-RU" sz="5600" dirty="0" smtClean="0"/>
              <a:t>Выставка детских работ «</a:t>
            </a:r>
            <a:r>
              <a:rPr lang="ru-RU" sz="5600" dirty="0" smtClean="0">
                <a:cs typeface="Times New Roman" pitchFamily="18" charset="0"/>
              </a:rPr>
              <a:t>«Осень – золотая пора»</a:t>
            </a:r>
            <a:r>
              <a:rPr lang="ru-RU" sz="5600" dirty="0" smtClean="0"/>
              <a:t>» , «Дарит осень радость и грусть»</a:t>
            </a:r>
          </a:p>
          <a:p>
            <a:pPr>
              <a:buNone/>
            </a:pPr>
            <a:r>
              <a:rPr lang="ru-RU" sz="5600" dirty="0" smtClean="0"/>
              <a:t>( рисунки и лека, выполненные разными техниками), «Что нам осень принесла?» </a:t>
            </a:r>
            <a:endParaRPr lang="en-US" sz="5600" dirty="0" smtClean="0"/>
          </a:p>
          <a:p>
            <a:pPr>
              <a:buNone/>
            </a:pPr>
            <a:endParaRPr lang="ru-RU" sz="4800" dirty="0" smtClean="0"/>
          </a:p>
          <a:p>
            <a:pPr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298522">
            <a:off x="3031838" y="2350886"/>
            <a:ext cx="1197769" cy="1205302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8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173415" y="87141"/>
            <a:ext cx="1217006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300945" y="1118807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857224" y="785794"/>
            <a:ext cx="7929618" cy="5786478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ctr">
              <a:buNone/>
            </a:pPr>
            <a:r>
              <a:rPr lang="en-US" b="1" dirty="0" smtClean="0"/>
              <a:t> 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357554" y="-214338"/>
            <a:ext cx="5786446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1500" b="1" u="sng" dirty="0" smtClean="0"/>
          </a:p>
          <a:p>
            <a:pPr algn="ctr">
              <a:buNone/>
            </a:pPr>
            <a:r>
              <a:rPr lang="ru-RU" sz="1500" b="1" u="sng" dirty="0" smtClean="0"/>
              <a:t>Материалы к проекту:</a:t>
            </a:r>
          </a:p>
          <a:p>
            <a:pPr algn="ctr">
              <a:buNone/>
            </a:pPr>
            <a:endParaRPr lang="ru-RU" sz="1500" b="1" u="sng" dirty="0" smtClean="0"/>
          </a:p>
          <a:p>
            <a:pPr>
              <a:buFont typeface="Arial" charset="0"/>
              <a:buChar char="•"/>
            </a:pPr>
            <a:r>
              <a:rPr lang="ru-RU" sz="1600" b="1" dirty="0" smtClean="0"/>
              <a:t>Электронная презентация </a:t>
            </a:r>
            <a:r>
              <a:rPr lang="en-US" sz="1600" b="1" dirty="0" smtClean="0"/>
              <a:t> </a:t>
            </a:r>
            <a:r>
              <a:rPr lang="ru-RU" sz="1600" b="1" dirty="0" smtClean="0"/>
              <a:t>«Почувствуй настроение осенней природы», «Гимнастика для ума»,  «Найди лишний предмет» </a:t>
            </a:r>
          </a:p>
          <a:p>
            <a:pPr>
              <a:buFont typeface="Arial" charset="0"/>
              <a:buChar char="•"/>
            </a:pPr>
            <a:r>
              <a:rPr lang="ru-RU" sz="1600" b="1" dirty="0" smtClean="0"/>
              <a:t> Перечень примет о природных явлениях, поговорок о погоде, </a:t>
            </a:r>
          </a:p>
          <a:p>
            <a:r>
              <a:rPr lang="ru-RU" sz="1600" b="1" dirty="0" smtClean="0"/>
              <a:t>загадок о природных явлениях.</a:t>
            </a:r>
          </a:p>
          <a:p>
            <a:r>
              <a:rPr lang="ru-RU" sz="1600" b="1" dirty="0" smtClean="0"/>
              <a:t>Картины, иллюстрации на тему «Красоты  Санкт – Петербурга и области» (знакомство детей с природой родного края в разное время года).</a:t>
            </a:r>
            <a:br>
              <a:rPr lang="ru-RU" sz="1600" b="1" dirty="0" smtClean="0"/>
            </a:br>
            <a:r>
              <a:rPr lang="ru-RU" sz="1600" b="1" dirty="0" smtClean="0"/>
              <a:t>Художественная литература </a:t>
            </a:r>
            <a:br>
              <a:rPr lang="ru-RU" sz="1600" b="1" dirty="0" smtClean="0"/>
            </a:br>
            <a:r>
              <a:rPr lang="ru-RU" sz="1600" b="1" dirty="0" smtClean="0"/>
              <a:t>Рисунки детей.</a:t>
            </a:r>
            <a:br>
              <a:rPr lang="ru-RU" sz="1600" b="1" dirty="0" smtClean="0"/>
            </a:br>
            <a:r>
              <a:rPr lang="ru-RU" sz="1600" b="1" u="sng" dirty="0" smtClean="0"/>
              <a:t>Используемая литература: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1. Т.М.Бондаренко «Экологические занятия с детьми 5-6 лет»,Учитель, Воронеж,2002 г.</a:t>
            </a:r>
          </a:p>
          <a:p>
            <a:r>
              <a:rPr lang="ru-RU" sz="1600" b="1" dirty="0" smtClean="0"/>
              <a:t>2. С.Н. Николаева «Воспитание экологической культуры в дошкольном детстве», Новая школа,Москва,1995</a:t>
            </a:r>
            <a:br>
              <a:rPr lang="ru-RU" sz="1600" b="1" dirty="0" smtClean="0"/>
            </a:br>
            <a:r>
              <a:rPr lang="ru-RU" sz="1600" b="1" dirty="0" smtClean="0"/>
              <a:t>3. «Беседы о природных явлениях и объектах» Т.А. Шорыгина.</a:t>
            </a:r>
          </a:p>
          <a:p>
            <a:r>
              <a:rPr lang="ru-RU" sz="1600" b="1" dirty="0" smtClean="0"/>
              <a:t>4. Е.О.Герасимова, Г.С.Данилина, </a:t>
            </a:r>
            <a:r>
              <a:rPr lang="ru-RU" sz="1600" b="1" dirty="0" err="1" smtClean="0"/>
              <a:t>Н.А.Макарчук</a:t>
            </a:r>
            <a:r>
              <a:rPr lang="ru-RU" sz="1600" b="1" dirty="0" smtClean="0"/>
              <a:t> «К гармонии с природой», СПб, 1995</a:t>
            </a:r>
            <a:endParaRPr lang="en-US" sz="1600" b="1" dirty="0" smtClean="0"/>
          </a:p>
          <a:p>
            <a:r>
              <a:rPr lang="en-US" sz="1600" b="1" dirty="0" smtClean="0"/>
              <a:t>5</a:t>
            </a:r>
            <a:r>
              <a:rPr lang="ru-RU" sz="1600" b="1" dirty="0" smtClean="0"/>
              <a:t>. В. М. Минаева «Развитие эмоций дошкольников» М., «</a:t>
            </a:r>
            <a:r>
              <a:rPr lang="ru-RU" sz="1600" b="1" dirty="0" err="1" smtClean="0"/>
              <a:t>Аркти</a:t>
            </a:r>
            <a:r>
              <a:rPr lang="ru-RU" sz="1600" b="1" dirty="0" smtClean="0"/>
              <a:t>»,2000г.</a:t>
            </a:r>
          </a:p>
          <a:p>
            <a:r>
              <a:rPr lang="ru-RU" sz="1600" b="1" dirty="0" smtClean="0"/>
              <a:t>6. Э. </a:t>
            </a:r>
            <a:r>
              <a:rPr lang="ru-RU" sz="1600" b="1" dirty="0" err="1" smtClean="0"/>
              <a:t>Залкинд</a:t>
            </a:r>
            <a:r>
              <a:rPr lang="ru-RU" sz="1600" b="1" dirty="0" smtClean="0"/>
              <a:t> . Природа как средство эстетического и нравственного воспитания детей / Э. </a:t>
            </a:r>
            <a:r>
              <a:rPr lang="ru-RU" sz="1600" b="1" dirty="0" err="1" smtClean="0"/>
              <a:t>Залкинд</a:t>
            </a:r>
            <a:r>
              <a:rPr lang="ru-RU" sz="1600" b="1" dirty="0" smtClean="0"/>
              <a:t>// Дошкольное воспитание. - 2010. - № 1. - С. 110-114.</a:t>
            </a:r>
            <a:br>
              <a:rPr lang="ru-RU" sz="1600" b="1" dirty="0" smtClean="0"/>
            </a:br>
            <a:r>
              <a:rPr lang="ru-RU" sz="1600" b="1" dirty="0" smtClean="0"/>
              <a:t>7. Использование ИКТ и интернет ресурсы: </a:t>
            </a:r>
            <a:r>
              <a:rPr lang="en-US" sz="1600" b="1" dirty="0" smtClean="0"/>
              <a:t> </a:t>
            </a:r>
            <a:r>
              <a:rPr lang="ru-RU" sz="1600" b="1" dirty="0" smtClean="0"/>
              <a:t>«Образование облаков и осадков», «На что похоже облако?»</a:t>
            </a:r>
            <a:endParaRPr lang="ru-RU" sz="1600" b="1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298522">
            <a:off x="3031838" y="2350886"/>
            <a:ext cx="1197769" cy="1205302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300945" y="1118807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928794" y="2643182"/>
            <a:ext cx="7072362" cy="400052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ctr">
              <a:buNone/>
            </a:pPr>
            <a:r>
              <a:rPr lang="en-US" b="1" dirty="0" smtClean="0"/>
              <a:t> 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14546" y="214290"/>
            <a:ext cx="67151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142852"/>
            <a:ext cx="8286808" cy="65787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План реализации проекта:   1 неделя  (с 13 ноября по 17 ноября)</a:t>
            </a:r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50" dirty="0" smtClean="0"/>
              <a:t>1. Восприятие художественной литературы «Экологическая сказка:  О том, как краски заблудились», </a:t>
            </a:r>
            <a:br>
              <a:rPr lang="ru-RU" sz="1450" dirty="0" smtClean="0"/>
            </a:br>
            <a:r>
              <a:rPr lang="ru-RU" sz="1450" dirty="0" smtClean="0"/>
              <a:t>2. Психологический этюд «Путешествие в воображаемый осенний лес при помощи волшебной веточки и волшебных слов :</a:t>
            </a:r>
          </a:p>
          <a:p>
            <a:r>
              <a:rPr lang="ru-RU" sz="1450" i="1" dirty="0" smtClean="0"/>
              <a:t>Раз, два, три, ветка клена помоги</a:t>
            </a:r>
          </a:p>
          <a:p>
            <a:r>
              <a:rPr lang="ru-RU" sz="1450" i="1" dirty="0" smtClean="0"/>
              <a:t>Оказаться нам в лесу,</a:t>
            </a:r>
          </a:p>
          <a:p>
            <a:r>
              <a:rPr lang="ru-RU" sz="1450" i="1" dirty="0" smtClean="0"/>
              <a:t>Где раскрасила листву</a:t>
            </a:r>
          </a:p>
          <a:p>
            <a:r>
              <a:rPr lang="ru-RU" sz="1450" i="1" dirty="0" smtClean="0"/>
              <a:t>В цвет багряный, золотой</a:t>
            </a:r>
          </a:p>
          <a:p>
            <a:r>
              <a:rPr lang="ru-RU" sz="1450" i="1" dirty="0" smtClean="0"/>
              <a:t>Осень с желтою косой</a:t>
            </a:r>
            <a:r>
              <a:rPr lang="ru-RU" sz="1450" dirty="0" smtClean="0"/>
              <a:t/>
            </a:r>
            <a:br>
              <a:rPr lang="ru-RU" sz="1450" dirty="0" smtClean="0"/>
            </a:br>
            <a:r>
              <a:rPr lang="ru-RU" sz="1450" dirty="0" smtClean="0"/>
              <a:t>3. Просмотр презентации ««Почувствуй настроение осенней природы» </a:t>
            </a:r>
          </a:p>
          <a:p>
            <a:r>
              <a:rPr lang="ru-RU" sz="1450" dirty="0" smtClean="0"/>
              <a:t> 4. Беседа</a:t>
            </a:r>
            <a:r>
              <a:rPr lang="en-US" sz="1450" dirty="0" smtClean="0"/>
              <a:t> </a:t>
            </a:r>
            <a:r>
              <a:rPr lang="ru-RU" sz="1450" dirty="0" smtClean="0"/>
              <a:t>«Войди в природу другом»  </a:t>
            </a:r>
          </a:p>
          <a:p>
            <a:r>
              <a:rPr lang="ru-RU" sz="1450" dirty="0" smtClean="0"/>
              <a:t>5.Игры «Где что зреет», «Чудесный мешочек»,«Времена года» </a:t>
            </a:r>
          </a:p>
          <a:p>
            <a:r>
              <a:rPr lang="ru-RU" sz="1450" dirty="0" smtClean="0"/>
              <a:t>6. Пальчиковая гимнастика «Кап-кап», «Если листья пожелтели…», «Ветер дует нам в лицо…».</a:t>
            </a:r>
          </a:p>
          <a:p>
            <a:r>
              <a:rPr lang="ru-RU" sz="1450" dirty="0" smtClean="0"/>
              <a:t>7. Рассматривание карточек с изображением различных явлений  природы осенью. </a:t>
            </a:r>
          </a:p>
          <a:p>
            <a:r>
              <a:rPr lang="ru-RU" sz="1450" dirty="0" smtClean="0"/>
              <a:t>8. Пословицы, поговорки о погоде; народные приметы, связанные с явлениями погоды </a:t>
            </a:r>
          </a:p>
          <a:p>
            <a:pPr>
              <a:buNone/>
            </a:pPr>
            <a:r>
              <a:rPr lang="ru-RU" sz="1450" dirty="0" smtClean="0"/>
              <a:t>9. Рисование  </a:t>
            </a:r>
            <a:r>
              <a:rPr lang="ru-RU" sz="1450" dirty="0" smtClean="0">
                <a:cs typeface="Times New Roman" pitchFamily="18" charset="0"/>
              </a:rPr>
              <a:t>«Дождинки по зонту стучат», «Осенний пейзаж» (карандашная техника), </a:t>
            </a:r>
          </a:p>
          <a:p>
            <a:pPr>
              <a:buNone/>
            </a:pPr>
            <a:r>
              <a:rPr lang="ru-RU" sz="1450" dirty="0" smtClean="0">
                <a:cs typeface="Times New Roman" pitchFamily="18" charset="0"/>
              </a:rPr>
              <a:t>10. Декоративная лепка «Что нам осень принесла? Дары осени»</a:t>
            </a:r>
          </a:p>
          <a:p>
            <a:pPr>
              <a:buNone/>
            </a:pPr>
            <a:r>
              <a:rPr lang="ru-RU" sz="1450" dirty="0" smtClean="0">
                <a:cs typeface="Times New Roman" pitchFamily="18" charset="0"/>
              </a:rPr>
              <a:t>11. Выставка детских работ «Осень – золотая пора»</a:t>
            </a:r>
            <a:r>
              <a:rPr lang="ru-RU" sz="1450" dirty="0" smtClean="0"/>
              <a:t/>
            </a:r>
            <a:br>
              <a:rPr lang="ru-RU" sz="1450" dirty="0" smtClean="0"/>
            </a:br>
            <a:r>
              <a:rPr lang="ru-RU" sz="1450" dirty="0" smtClean="0"/>
              <a:t>Задачи: Углублять  и обобщать представления детей  об осени, ее типичных признаках.</a:t>
            </a:r>
          </a:p>
          <a:p>
            <a:r>
              <a:rPr lang="ru-RU" sz="1450" dirty="0" smtClean="0"/>
              <a:t>Закреплять представление о жизнедеятельности растений  и животных, играх детей осенью, труде взрослых в природе.</a:t>
            </a:r>
          </a:p>
          <a:p>
            <a:r>
              <a:rPr lang="ru-RU" sz="1450" dirty="0" smtClean="0"/>
              <a:t>Учить устанавливать простейшие связи между условиями среды и состоянием живых объектов, выражать свои мысли в связной речи.</a:t>
            </a:r>
          </a:p>
          <a:p>
            <a:r>
              <a:rPr lang="ru-RU" sz="1450" dirty="0" smtClean="0"/>
              <a:t>Уточнять представление о многообразии даров осени.</a:t>
            </a:r>
            <a:br>
              <a:rPr lang="ru-RU" sz="1450" dirty="0" smtClean="0"/>
            </a:br>
            <a:r>
              <a:rPr lang="ru-RU" sz="1450" dirty="0" smtClean="0"/>
              <a:t>Воспитывать бережное отношение к природе, понимать ее значение для жизни человека.</a:t>
            </a:r>
          </a:p>
          <a:p>
            <a:r>
              <a:rPr lang="ru-RU" sz="1450" dirty="0" smtClean="0"/>
              <a:t>Развивать восприятие, творческое воображение.</a:t>
            </a:r>
          </a:p>
          <a:p>
            <a:r>
              <a:rPr lang="ru-RU" sz="1450" dirty="0" smtClean="0"/>
              <a:t>Учить детей приемам </a:t>
            </a:r>
            <a:r>
              <a:rPr lang="ru-RU" sz="1450" dirty="0" err="1" smtClean="0"/>
              <a:t>саморасслабления</a:t>
            </a:r>
            <a:r>
              <a:rPr lang="ru-RU" sz="1450" dirty="0" smtClean="0"/>
              <a:t>.</a:t>
            </a:r>
          </a:p>
          <a:p>
            <a:r>
              <a:rPr lang="ru-RU" sz="1450" dirty="0" smtClean="0"/>
              <a:t>Развивать мелкую моторику, координацию движений пальцев рук. </a:t>
            </a:r>
            <a:endParaRPr lang="ru-RU" sz="1450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079513_337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5076954">
            <a:off x="4341345" y="1840607"/>
            <a:ext cx="1154787" cy="1162050"/>
          </a:xfrm>
          <a:prstGeom prst="rect">
            <a:avLst/>
          </a:prstGeom>
          <a:noFill/>
        </p:spPr>
      </p:pic>
      <p:pic>
        <p:nvPicPr>
          <p:cNvPr id="11" name="Picture 11" descr="079513_337"/>
          <p:cNvPicPr>
            <a:picLocks noChangeAspect="1" noChangeArrowheads="1"/>
          </p:cNvPicPr>
          <p:nvPr/>
        </p:nvPicPr>
        <p:blipFill>
          <a:blip r:embed="rId6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31938">
            <a:off x="2622613" y="1066971"/>
            <a:ext cx="1355101" cy="1363624"/>
          </a:xfrm>
          <a:prstGeom prst="rect">
            <a:avLst/>
          </a:prstGeom>
          <a:noFill/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9298522">
            <a:off x="3031838" y="2350886"/>
            <a:ext cx="1197769" cy="1205302"/>
          </a:xfrm>
          <a:prstGeom prst="rect">
            <a:avLst/>
          </a:prstGeom>
        </p:spPr>
      </p:pic>
      <p:pic>
        <p:nvPicPr>
          <p:cNvPr id="19" name="Рисунок 18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7883771">
            <a:off x="3845377" y="2478081"/>
            <a:ext cx="1197769" cy="12053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0645" y="446583"/>
            <a:ext cx="3613355" cy="33853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36929">
            <a:off x="-129244" y="1145279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8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173415" y="87141"/>
            <a:ext cx="1217006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7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5300945" y="1118807"/>
            <a:ext cx="1197769" cy="1205302"/>
          </a:xfrm>
          <a:prstGeom prst="rect">
            <a:avLst/>
          </a:prstGeo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857224" y="785794"/>
            <a:ext cx="7929618" cy="5786478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r">
              <a:buNone/>
            </a:pPr>
            <a:endParaRPr lang="ru-RU" b="1" dirty="0" smtClean="0"/>
          </a:p>
          <a:p>
            <a:pPr algn="ctr">
              <a:buNone/>
            </a:pPr>
            <a:r>
              <a:rPr lang="en-US" b="1" dirty="0" smtClean="0"/>
              <a:t> 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357167"/>
            <a:ext cx="8072494" cy="6370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План реализации проекта: 2 неделя ( с 20 – 24 ноября)</a:t>
            </a:r>
          </a:p>
          <a:p>
            <a:pPr algn="ctr"/>
            <a:endParaRPr lang="ru-RU" sz="800" b="1" dirty="0" smtClean="0"/>
          </a:p>
          <a:p>
            <a:r>
              <a:rPr lang="ru-RU" sz="1500" dirty="0" smtClean="0"/>
              <a:t>1. Рассказ «Планета Земля в опасности» .</a:t>
            </a:r>
            <a:br>
              <a:rPr lang="ru-RU" sz="1500" dirty="0" smtClean="0"/>
            </a:br>
            <a:r>
              <a:rPr lang="ru-RU" sz="1500" dirty="0" smtClean="0"/>
              <a:t>2. Восприятие художественной литературы «Экологическая сказка: Два сына матери – природы»</a:t>
            </a:r>
          </a:p>
          <a:p>
            <a:r>
              <a:rPr lang="ru-RU" sz="1500" dirty="0" smtClean="0"/>
              <a:t>4.Экологическая  игра «Живая и неживая природа»(продолжать учить детей различать объекты живой и неживой природы) , «Кто где живет?  », «Кто больше запомнит» (учить находить предмет по описанию). «Чем похожи? Чем отличаются? »</a:t>
            </a:r>
          </a:p>
          <a:p>
            <a:r>
              <a:rPr lang="ru-RU" sz="1500" dirty="0" smtClean="0"/>
              <a:t>5. Гимнастика для ума «Найди лишний предмет» ; Игры «Угадай по запаху», «Угадай на слух», «Угадай на вкус», «Угадай на ощупь»   </a:t>
            </a:r>
          </a:p>
          <a:p>
            <a:r>
              <a:rPr lang="ru-RU" sz="1500" dirty="0" smtClean="0"/>
              <a:t>6.Итоговая беседа об осени.(Обобщать и систематизировать знания детей об осени: постепенно дни становятся короче, холоднее, часто идут дожди, трава увядает, листья расцвечиваются и опадают. В полях, на огородах, в садах убирают урожай. Исчезают насекомые, перелетные птицы. Многие зимующие птицы приблизились к жилью человека. Некоторые звери залегли в спячку, другие сделали запасы пищи). Учить устанавливать связи между продолжительностью дня, температурой воздуха и состоянием растений, наличием пищи для животных и приспособлением их к зиме).</a:t>
            </a:r>
            <a:endParaRPr lang="en-US" sz="1500" dirty="0" smtClean="0"/>
          </a:p>
          <a:p>
            <a:r>
              <a:rPr lang="en-US" sz="1500" dirty="0" smtClean="0"/>
              <a:t>7</a:t>
            </a:r>
            <a:r>
              <a:rPr lang="ru-RU" sz="1500" dirty="0" smtClean="0"/>
              <a:t>. Комплексное занятие «Прикоснись к природе сердцем»  (учить детей любить красоту окружающего растительного и животного мира, бережно относиться к природе, понимать ее значение для жизни человека; развивать пластичность, понимание детьми эмоционально – выразительных движений; развивать психические процессы.</a:t>
            </a:r>
          </a:p>
          <a:p>
            <a:r>
              <a:rPr lang="ru-RU" sz="1500" dirty="0" smtClean="0"/>
              <a:t>8. Этюды по </a:t>
            </a:r>
            <a:r>
              <a:rPr lang="ru-RU" sz="1500" dirty="0" err="1" smtClean="0"/>
              <a:t>психомышечной</a:t>
            </a:r>
            <a:r>
              <a:rPr lang="ru-RU" sz="1500" dirty="0" smtClean="0"/>
              <a:t> тренировке «Песня осени»; «Голоса осени» (шум ветра, дождя, шорох листьев), «</a:t>
            </a:r>
            <a:r>
              <a:rPr lang="ru-RU" sz="1500" dirty="0" err="1" smtClean="0"/>
              <a:t>Пошуршим</a:t>
            </a:r>
            <a:r>
              <a:rPr lang="ru-RU" sz="1500" dirty="0" smtClean="0"/>
              <a:t> листьями»</a:t>
            </a:r>
          </a:p>
          <a:p>
            <a:r>
              <a:rPr lang="ru-RU" sz="1500" dirty="0" smtClean="0"/>
              <a:t>9. Рисование гуашью «На что похожи облака?», «Листопад, листопад – листья кружатся, летят» (совместное рисование ребенка и педагога « Песня осени»(акварель), </a:t>
            </a:r>
          </a:p>
          <a:p>
            <a:r>
              <a:rPr lang="ru-RU" sz="1500" dirty="0" smtClean="0"/>
              <a:t>10. Составление рассказов «Я люблю такую погоду…» </a:t>
            </a:r>
            <a:br>
              <a:rPr lang="ru-RU" sz="1500" dirty="0" smtClean="0"/>
            </a:br>
            <a:r>
              <a:rPr lang="ru-RU" sz="1500" dirty="0" smtClean="0"/>
              <a:t> 11. Итоговая выставка «Дарит осень радость и грусть»</a:t>
            </a:r>
          </a:p>
          <a:p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4971E-6 C -0.01632 0.05619 -0.03247 0.1126 -0.02414 0.15399 C -0.0158 0.19538 0.04427 0.2037 0.05 0.24809 C 0.05572 0.29249 0.00694 0.36624 0.01041 0.42058 C 0.01388 0.47492 0.07725 0.53018 0.07066 0.57457 C 0.06406 0.61896 0.01736 0.65295 -0.02934 0.68717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2497 C 0.06579 -0.05896 0.13159 -0.14289 0.15868 -0.1156 C 0.18576 -0.08786 0.16961 0.10613 0.16215 0.19029 C 0.15468 0.27399 0.1217 0.35029 0.11389 0.38775 C 0.10607 0.42474 0.11076 0.41804 0.11545 0.4118 " pathEditMode="relative" rAng="0" ptsTypes="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pic>
        <p:nvPicPr>
          <p:cNvPr id="5" name="Рисунок 4" descr="C:\Users\User\Pictures\2017-11-22 рабочий стол\рабочий стол 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42852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2017-11-22 рабочий стол\рабочий стол 0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2017-11-22 рабочий стол\рабочий стол 0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572008"/>
            <a:ext cx="2643238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Pictures\2017-11-22 рабочий стол\рабочий стол 0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4572008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Pictures\2017-11-22 рабочий стол\рабочий стол 02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572008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Pictures\2017-11-22 рабочий стол\рабочий стол 02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2000240"/>
            <a:ext cx="385765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0_7a997_cb5566f6_XL.png"/>
          <p:cNvPicPr>
            <a:picLocks noChangeAspect="1"/>
          </p:cNvPicPr>
          <p:nvPr/>
        </p:nvPicPr>
        <p:blipFill>
          <a:blip r:embed="rId11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708141" y="1432547"/>
            <a:ext cx="1217006" cy="1205302"/>
          </a:xfrm>
          <a:prstGeom prst="rect">
            <a:avLst/>
          </a:prstGeom>
        </p:spPr>
      </p:pic>
      <p:pic>
        <p:nvPicPr>
          <p:cNvPr id="14" name="Рисунок 13" descr="0_7a997_cb5566f6_XL.png"/>
          <p:cNvPicPr>
            <a:picLocks noChangeAspect="1"/>
          </p:cNvPicPr>
          <p:nvPr/>
        </p:nvPicPr>
        <p:blipFill>
          <a:blip r:embed="rId11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5850754" y="3932875"/>
            <a:ext cx="1217006" cy="1205302"/>
          </a:xfrm>
          <a:prstGeom prst="rect">
            <a:avLst/>
          </a:prstGeom>
        </p:spPr>
      </p:pic>
      <p:pic>
        <p:nvPicPr>
          <p:cNvPr id="16" name="Рисунок 15" descr="0_7a997_cb5566f6_XL.png"/>
          <p:cNvPicPr>
            <a:picLocks noChangeAspect="1"/>
          </p:cNvPicPr>
          <p:nvPr/>
        </p:nvPicPr>
        <p:blipFill>
          <a:blip r:embed="rId11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6565133" y="3147058"/>
            <a:ext cx="1217006" cy="1205302"/>
          </a:xfrm>
          <a:prstGeom prst="rect">
            <a:avLst/>
          </a:prstGeom>
        </p:spPr>
      </p:pic>
      <p:pic>
        <p:nvPicPr>
          <p:cNvPr id="17" name="Рисунок 16" descr="0_7a997_cb5566f6_XL.png"/>
          <p:cNvPicPr>
            <a:picLocks noChangeAspect="1"/>
          </p:cNvPicPr>
          <p:nvPr/>
        </p:nvPicPr>
        <p:blipFill>
          <a:blip r:embed="rId11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208076" y="2289803"/>
            <a:ext cx="1217006" cy="1205302"/>
          </a:xfrm>
          <a:prstGeom prst="rect">
            <a:avLst/>
          </a:prstGeom>
        </p:spPr>
      </p:pic>
      <p:pic>
        <p:nvPicPr>
          <p:cNvPr id="20" name="Рисунок 19" descr="0_7a997_cb5566f6_XL.png"/>
          <p:cNvPicPr>
            <a:picLocks noChangeAspect="1"/>
          </p:cNvPicPr>
          <p:nvPr/>
        </p:nvPicPr>
        <p:blipFill>
          <a:blip r:embed="rId12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1890210" y="3812275"/>
            <a:ext cx="1197769" cy="1205302"/>
          </a:xfrm>
          <a:prstGeom prst="rect">
            <a:avLst/>
          </a:prstGeom>
        </p:spPr>
      </p:pic>
      <p:pic>
        <p:nvPicPr>
          <p:cNvPr id="21" name="Рисунок 20" descr="0_7a997_cb5566f6_XL.png"/>
          <p:cNvPicPr>
            <a:picLocks noChangeAspect="1"/>
          </p:cNvPicPr>
          <p:nvPr/>
        </p:nvPicPr>
        <p:blipFill>
          <a:blip r:embed="rId12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1032955" y="3026456"/>
            <a:ext cx="1197769" cy="1205302"/>
          </a:xfrm>
          <a:prstGeom prst="rect">
            <a:avLst/>
          </a:prstGeom>
        </p:spPr>
      </p:pic>
      <p:pic>
        <p:nvPicPr>
          <p:cNvPr id="22" name="Рисунок 21" descr="0_7a997_cb5566f6_XL.png"/>
          <p:cNvPicPr>
            <a:picLocks noChangeAspect="1"/>
          </p:cNvPicPr>
          <p:nvPr/>
        </p:nvPicPr>
        <p:blipFill>
          <a:blip r:embed="rId12" cstate="email">
            <a:lum bright="-10000" contrast="1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840643">
            <a:off x="247138" y="2454953"/>
            <a:ext cx="1197769" cy="1205302"/>
          </a:xfrm>
          <a:prstGeom prst="rect">
            <a:avLst/>
          </a:prstGeom>
        </p:spPr>
      </p:pic>
      <p:pic>
        <p:nvPicPr>
          <p:cNvPr id="25" name="Рисунок 24" descr="0_7a997_cb5566f6_XL.png"/>
          <p:cNvPicPr>
            <a:picLocks noChangeAspect="1"/>
          </p:cNvPicPr>
          <p:nvPr/>
        </p:nvPicPr>
        <p:blipFill>
          <a:blip r:embed="rId11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860541" y="1584947"/>
            <a:ext cx="1217006" cy="1205302"/>
          </a:xfrm>
          <a:prstGeom prst="rect">
            <a:avLst/>
          </a:prstGeom>
        </p:spPr>
      </p:pic>
      <p:pic>
        <p:nvPicPr>
          <p:cNvPr id="26" name="Рисунок 25" descr="0_7a997_cb5566f6_XL.png"/>
          <p:cNvPicPr>
            <a:picLocks noChangeAspect="1"/>
          </p:cNvPicPr>
          <p:nvPr/>
        </p:nvPicPr>
        <p:blipFill>
          <a:blip r:embed="rId11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1766176" y="1172045"/>
            <a:ext cx="978355" cy="96894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143240" y="357166"/>
            <a:ext cx="2928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Листопад, листопад</a:t>
            </a:r>
            <a:br>
              <a:rPr lang="ru-RU" sz="1400" b="1" dirty="0" smtClean="0"/>
            </a:br>
            <a:r>
              <a:rPr lang="ru-RU" sz="1400" b="1" dirty="0" smtClean="0"/>
              <a:t>Листья кружатся,  летят!</a:t>
            </a:r>
            <a:br>
              <a:rPr lang="ru-RU" sz="1400" b="1" dirty="0" smtClean="0"/>
            </a:br>
            <a:r>
              <a:rPr lang="ru-RU" sz="1400" b="1" dirty="0" smtClean="0"/>
              <a:t>Разноцветные, резные,</a:t>
            </a:r>
            <a:br>
              <a:rPr lang="ru-RU" sz="1400" b="1" dirty="0" smtClean="0"/>
            </a:br>
            <a:r>
              <a:rPr lang="ru-RU" sz="1400" b="1" dirty="0" smtClean="0"/>
              <a:t>Словно кистью расписные…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200" b="1" dirty="0" smtClean="0"/>
              <a:t>Рисование методом оттиска листьями</a:t>
            </a:r>
            <a:endParaRPr lang="ru-RU" sz="1200" b="1" dirty="0"/>
          </a:p>
        </p:txBody>
      </p:sp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1324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0" y="609600"/>
            <a:ext cx="5024638" cy="5803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6032090" y="0"/>
            <a:ext cx="3111909" cy="2698955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  <p:pic>
        <p:nvPicPr>
          <p:cNvPr id="25" name="Рисунок 24" descr="C:\Users\User\Desktop\сказка\Новая папка (2)\на рабочий стол 0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2786058"/>
            <a:ext cx="2643206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фото к проектуНовая папка\Изображение 454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28604"/>
            <a:ext cx="3500462" cy="289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E:\фото к проектуНовая папка\Изображение 45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428604"/>
            <a:ext cx="378621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E:\фото к проектуНовая папка\Изображение 453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3857628"/>
            <a:ext cx="350046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929190" y="4357694"/>
            <a:ext cx="27860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небесах плывут птичьи стаи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теплый край они улетят.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Осень в золото одевает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Все вокруг и наш детский сад.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Я пойду, пойду погуляю-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 ногами листья шуршат.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Осень в памяти оставляет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Золотистый свой листопад.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оттиск листьями)</a:t>
            </a:r>
          </a:p>
        </p:txBody>
      </p:sp>
      <p:pic>
        <p:nvPicPr>
          <p:cNvPr id="10" name="Рисунок 9" descr="0_7a997_cb5566f6_XL.png"/>
          <p:cNvPicPr>
            <a:picLocks noChangeAspect="1"/>
          </p:cNvPicPr>
          <p:nvPr/>
        </p:nvPicPr>
        <p:blipFill>
          <a:blip r:embed="rId9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862687" y="2932744"/>
            <a:ext cx="1217006" cy="1205302"/>
          </a:xfrm>
          <a:prstGeom prst="rect">
            <a:avLst/>
          </a:prstGeom>
        </p:spPr>
      </p:pic>
      <p:pic>
        <p:nvPicPr>
          <p:cNvPr id="13" name="Рисунок 12" descr="0_7a997_cb5566f6_XL.png"/>
          <p:cNvPicPr>
            <a:picLocks noChangeAspect="1"/>
          </p:cNvPicPr>
          <p:nvPr/>
        </p:nvPicPr>
        <p:blipFill>
          <a:blip r:embed="rId9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3493299" y="3147058"/>
            <a:ext cx="1217006" cy="1205302"/>
          </a:xfrm>
          <a:prstGeom prst="rect">
            <a:avLst/>
          </a:prstGeom>
        </p:spPr>
      </p:pic>
      <p:pic>
        <p:nvPicPr>
          <p:cNvPr id="14" name="Рисунок 13" descr="0_7a997_cb5566f6_XL.png"/>
          <p:cNvPicPr>
            <a:picLocks noChangeAspect="1"/>
          </p:cNvPicPr>
          <p:nvPr/>
        </p:nvPicPr>
        <p:blipFill>
          <a:blip r:embed="rId9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7862687" y="5577449"/>
            <a:ext cx="1217006" cy="1205302"/>
          </a:xfrm>
          <a:prstGeom prst="rect">
            <a:avLst/>
          </a:prstGeom>
        </p:spPr>
      </p:pic>
      <p:pic>
        <p:nvPicPr>
          <p:cNvPr id="15" name="Рисунок 14" descr="0_7a997_cb5566f6_XL.png"/>
          <p:cNvPicPr>
            <a:picLocks noChangeAspect="1"/>
          </p:cNvPicPr>
          <p:nvPr/>
        </p:nvPicPr>
        <p:blipFill>
          <a:blip r:embed="rId9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6636570" y="3432811"/>
            <a:ext cx="1217006" cy="1205302"/>
          </a:xfrm>
          <a:prstGeom prst="rect">
            <a:avLst/>
          </a:prstGeom>
        </p:spPr>
      </p:pic>
      <p:pic>
        <p:nvPicPr>
          <p:cNvPr id="16" name="Рисунок 15" descr="0_7a997_cb5566f6_XL.png"/>
          <p:cNvPicPr>
            <a:picLocks noChangeAspect="1"/>
          </p:cNvPicPr>
          <p:nvPr/>
        </p:nvPicPr>
        <p:blipFill>
          <a:blip r:embed="rId9" cstate="email">
            <a:lum bright="-10000" contras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976801" flipH="1">
            <a:off x="3921927" y="5718826"/>
            <a:ext cx="1217006" cy="1205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827117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903</Words>
  <Application>Microsoft Office PowerPoint</Application>
  <PresentationFormat>Экран (4:3)</PresentationFormat>
  <Paragraphs>250</Paragraphs>
  <Slides>35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       </vt:lpstr>
      <vt:lpstr>      </vt:lpstr>
      <vt:lpstr>          </vt:lpstr>
      <vt:lpstr>          </vt:lpstr>
      <vt:lpstr>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XTreme.ws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Valued Acer Customer</cp:lastModifiedBy>
  <cp:revision>166</cp:revision>
  <dcterms:created xsi:type="dcterms:W3CDTF">2014-12-09T06:25:15Z</dcterms:created>
  <dcterms:modified xsi:type="dcterms:W3CDTF">2020-11-17T10:16:41Z</dcterms:modified>
</cp:coreProperties>
</file>