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94" r:id="rId2"/>
    <p:sldId id="296" r:id="rId3"/>
    <p:sldId id="257" r:id="rId4"/>
    <p:sldId id="259" r:id="rId5"/>
    <p:sldId id="277" r:id="rId6"/>
    <p:sldId id="278" r:id="rId7"/>
    <p:sldId id="279" r:id="rId8"/>
    <p:sldId id="280" r:id="rId9"/>
    <p:sldId id="281" r:id="rId10"/>
    <p:sldId id="286" r:id="rId11"/>
    <p:sldId id="282" r:id="rId12"/>
    <p:sldId id="283" r:id="rId13"/>
    <p:sldId id="284" r:id="rId14"/>
    <p:sldId id="285" r:id="rId15"/>
    <p:sldId id="261" r:id="rId16"/>
    <p:sldId id="264" r:id="rId17"/>
    <p:sldId id="263" r:id="rId18"/>
    <p:sldId id="262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7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A1620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C0E174-B888-4B89-AC5D-2F4659411D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9350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0E174-B888-4B89-AC5D-2F4659411D3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0357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fld id="{CB18A573-329D-42F2-A477-8DDA15CD1783}" type="datetime1">
              <a:rPr lang="en-US"/>
              <a:pPr/>
              <a:t>1/28/2021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copyright 2006 www.brainybetty.com; All Rights Reserved.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fld id="{74E65960-DA86-4365-B24F-38ED0487CB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6F4C12-34A3-4755-A728-3700BA102484}" type="datetime1">
              <a:rPr lang="en-US"/>
              <a:pPr/>
              <a:t>1/28/2021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www.brainybetty.com; All Rights Reserved.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82CA7-332B-4274-9E85-C1E66F6AB1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73CD40-0E6C-47B7-A09A-E37D63EFC787}" type="datetime1">
              <a:rPr lang="en-US"/>
              <a:pPr/>
              <a:t>1/28/2021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www.brainybetty.com; All Rights Reserved.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7346E-4DC7-4398-AB7C-077DFAC9C1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93C2B-922D-49C4-BB8D-C73042065173}" type="datetime1">
              <a:rPr lang="en-US"/>
              <a:pPr/>
              <a:t>1/28/2021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www.brainybetty.com; All Rights Reserved.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57849-C80C-4701-8038-63E20855D1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0CAFA2-27F5-4B21-803D-0B7BA199A3A3}" type="datetime1">
              <a:rPr lang="en-US"/>
              <a:pPr/>
              <a:t>1/28/2021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www.brainybetty.com; All Rights Reserved.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FE7C8-9DD8-49D4-A33D-17FBAB5E65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ED8944-7533-4B43-A034-F0A744E1EDC8}" type="datetime1">
              <a:rPr lang="en-US"/>
              <a:pPr/>
              <a:t>1/28/2021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www.brainybetty.com; All Rights Reserved.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61FC3-AEEC-425D-94A2-765ACC32BF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741363-9983-4844-AD9C-9534264B732D}" type="datetime1">
              <a:rPr lang="en-US"/>
              <a:pPr/>
              <a:t>1/28/2021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www.brainybetty.com; All Rights Reserved.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BAB8F-AA38-4052-AA23-702514F36D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98E8B6-5EAE-42D1-9D66-649E9136B1C3}" type="datetime1">
              <a:rPr lang="en-US"/>
              <a:pPr/>
              <a:t>1/28/2021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www.brainybetty.com; All Rights Reserved.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D41DE-DA1F-4BD2-930F-144C602F51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86A45C-1368-48B6-965B-25E03356F9FC}" type="datetime1">
              <a:rPr lang="en-US"/>
              <a:pPr/>
              <a:t>1/28/2021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www.brainybetty.com; All Rights Reserved.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E9DEF-89D2-47DB-9CA3-E5D8EB23B8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EB61C8-58C5-4EB4-9D0A-A9D9D5098C87}" type="datetime1">
              <a:rPr lang="en-US"/>
              <a:pPr/>
              <a:t>1/28/2021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www.brainybetty.com; All Rights Reserved.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6D5D5-B18A-4E11-AB7E-8A4C4BCD0E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5B83AB-B317-43FD-8AEC-C6709F3B6CA2}" type="datetime1">
              <a:rPr lang="en-US"/>
              <a:pPr/>
              <a:t>1/28/2021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www.brainybetty.com; All Rights Reserved.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4C4FE-4FEC-4681-84C9-FFF95054D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1D946E97-E711-4354-95AD-C74D5C64E5D2}" type="datetime1">
              <a:rPr lang="en-US"/>
              <a:pPr/>
              <a:t>1/28/2021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613525"/>
            <a:ext cx="4953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/>
              <a:t>copyright 2006 www.brainybetty.com; All Rights Reserved.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17957EDE-3DCD-4DB7-ACB3-5E5E03BE6AD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s-dnevnik.ru/kartiny-russkiy-muzey/" TargetMode="External"/><Relationship Id="rId2" Type="http://schemas.openxmlformats.org/officeDocument/2006/relationships/hyperlink" Target="https://www.rusmuseum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labirint.ru/genres/2467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642194"/>
          </a:xfrm>
        </p:spPr>
        <p:txBody>
          <a:bodyPr/>
          <a:lstStyle/>
          <a:p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РУССКИЙ МУЗЕЙ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5816" y="3140968"/>
            <a:ext cx="5616624" cy="3168352"/>
          </a:xfrm>
        </p:spPr>
        <p:txBody>
          <a:bodyPr/>
          <a:lstStyle/>
          <a:p>
            <a:pPr algn="ctr">
              <a:buNone/>
            </a:pPr>
            <a:r>
              <a:rPr lang="ru-RU" sz="2400" b="1" i="1" dirty="0" smtClean="0">
                <a:solidFill>
                  <a:schemeClr val="accent4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Презентация для </a:t>
            </a:r>
            <a:r>
              <a:rPr lang="en-US" sz="2400" b="1" i="1" dirty="0" smtClean="0">
                <a:solidFill>
                  <a:schemeClr val="accent4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6</a:t>
            </a:r>
            <a:r>
              <a:rPr lang="ru-RU" sz="2400" b="1" i="1" dirty="0" smtClean="0">
                <a:solidFill>
                  <a:schemeClr val="accent4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класс</a:t>
            </a:r>
            <a:r>
              <a:rPr lang="en-US" sz="2400" b="1" i="1" smtClean="0">
                <a:solidFill>
                  <a:schemeClr val="accent4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f</a:t>
            </a:r>
            <a:endParaRPr lang="ru-RU" sz="2400" b="1" i="1" dirty="0" smtClean="0">
              <a:solidFill>
                <a:schemeClr val="accent4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 smtClean="0">
                <a:solidFill>
                  <a:schemeClr val="accent4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Автор работы: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учитель ИЗО</a:t>
            </a:r>
            <a:endParaRPr lang="ru-RU" sz="2400" b="1" i="1" dirty="0" smtClean="0">
              <a:solidFill>
                <a:schemeClr val="accent4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 smtClean="0">
                <a:solidFill>
                  <a:schemeClr val="accent4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МБОУ ТР </a:t>
            </a:r>
            <a:r>
              <a:rPr lang="ru-RU" sz="2400" b="1" i="1" dirty="0" err="1" smtClean="0">
                <a:solidFill>
                  <a:schemeClr val="accent4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Подгородненска</a:t>
            </a:r>
            <a:r>
              <a:rPr lang="ru-RU" sz="2400" b="1" i="1" dirty="0" smtClean="0">
                <a:solidFill>
                  <a:schemeClr val="accent4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ООШ</a:t>
            </a:r>
          </a:p>
          <a:p>
            <a:pPr algn="ctr">
              <a:buNone/>
            </a:pPr>
            <a:r>
              <a:rPr lang="ru-RU" sz="2400" b="1" i="1" dirty="0" err="1" smtClean="0">
                <a:solidFill>
                  <a:schemeClr val="accent4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Тверскаяобл.,Торопецкий</a:t>
            </a:r>
            <a:r>
              <a:rPr lang="ru-RU" sz="2400" b="1" i="1" dirty="0" smtClean="0">
                <a:solidFill>
                  <a:schemeClr val="accent4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4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р-он</a:t>
            </a:r>
            <a:endParaRPr lang="ru-RU" sz="2400" b="1" i="1" dirty="0" smtClean="0">
              <a:solidFill>
                <a:schemeClr val="accent4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 err="1" smtClean="0">
                <a:solidFill>
                  <a:schemeClr val="accent4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д.Подгороднее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 smtClean="0">
                <a:solidFill>
                  <a:schemeClr val="accent4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Соловьева Елена Николаевна</a:t>
            </a:r>
          </a:p>
          <a:p>
            <a:endParaRPr lang="ru-RU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7849-C80C-4701-8038-63E20855D1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9DEF-89D2-47DB-9CA3-E5D8EB23B8D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43" t="3460" r="1828" b="4375"/>
          <a:stretch/>
        </p:blipFill>
        <p:spPr bwMode="auto">
          <a:xfrm>
            <a:off x="-215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6497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9DEF-89D2-47DB-9CA3-E5D8EB23B8D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176511" y="116632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/>
              <a:t>Основная тема декоративного оформления вестибюля – триумф </a:t>
            </a:r>
            <a:r>
              <a:rPr lang="ru-RU" sz="2400" i="1" dirty="0" smtClean="0"/>
              <a:t>России.</a:t>
            </a:r>
            <a:endParaRPr lang="ru-RU" sz="24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666"/>
          <a:stretch/>
        </p:blipFill>
        <p:spPr>
          <a:xfrm>
            <a:off x="0" y="947629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385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9DEF-89D2-47DB-9CA3-E5D8EB23B8D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071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9DEF-89D2-47DB-9CA3-E5D8EB23B8D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20673" cy="686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7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361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476672"/>
            <a:ext cx="864096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/>
              <a:t>Шедевры из коллекции Русского Музея:</a:t>
            </a:r>
          </a:p>
          <a:p>
            <a:pPr algn="ctr"/>
            <a:endParaRPr lang="ru-RU" dirty="0">
              <a:solidFill>
                <a:srgbClr val="99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00221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Карл Павлович Брюллов</a:t>
            </a:r>
          </a:p>
          <a:p>
            <a:pPr algn="ctr"/>
            <a:r>
              <a:rPr lang="ru-RU" sz="3200" dirty="0"/>
              <a:t>Последний день Помпеи. 1830—1833</a:t>
            </a:r>
          </a:p>
          <a:p>
            <a:pPr algn="ctr"/>
            <a:r>
              <a:rPr lang="ru-RU" sz="3200" dirty="0"/>
              <a:t>Холст, масло. 465,5 × 651 см</a:t>
            </a:r>
          </a:p>
          <a:p>
            <a:pPr algn="ctr"/>
            <a:r>
              <a:rPr lang="ru-RU" sz="3200" dirty="0"/>
              <a:t>Государственный Русский музей</a:t>
            </a:r>
            <a:r>
              <a:rPr lang="ru-RU" sz="3200" dirty="0" smtClean="0"/>
              <a:t>,</a:t>
            </a:r>
          </a:p>
          <a:p>
            <a:pPr algn="ctr"/>
            <a:r>
              <a:rPr lang="ru-RU" sz="3200" dirty="0" smtClean="0"/>
              <a:t>Санкт-Петербург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633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9DEF-89D2-47DB-9CA3-E5D8EB23B8D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0" y="1916832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Иван </a:t>
            </a:r>
            <a:r>
              <a:rPr lang="ru-RU" sz="3200" dirty="0" smtClean="0"/>
              <a:t>Константинович Айвазовский</a:t>
            </a:r>
            <a:endParaRPr lang="ru-RU" sz="3200" dirty="0"/>
          </a:p>
          <a:p>
            <a:pPr algn="ctr"/>
            <a:r>
              <a:rPr lang="ru-RU" sz="3200" dirty="0"/>
              <a:t>Девятый вал. </a:t>
            </a:r>
            <a:r>
              <a:rPr lang="ru-RU" sz="3200" dirty="0" smtClean="0"/>
              <a:t>1850 г</a:t>
            </a:r>
            <a:endParaRPr lang="ru-RU" sz="3200" dirty="0"/>
          </a:p>
          <a:p>
            <a:pPr algn="ctr"/>
            <a:r>
              <a:rPr lang="ru-RU" sz="3200" dirty="0"/>
              <a:t>Холст, Масло. 221 × 332 см</a:t>
            </a:r>
          </a:p>
          <a:p>
            <a:pPr algn="ctr"/>
            <a:r>
              <a:rPr lang="ru-RU" sz="3200" dirty="0"/>
              <a:t>Санкт-Петербург, </a:t>
            </a:r>
            <a:endParaRPr lang="ru-RU" sz="3200" dirty="0" smtClean="0"/>
          </a:p>
          <a:p>
            <a:pPr algn="ctr"/>
            <a:r>
              <a:rPr lang="ru-RU" sz="3200" dirty="0" smtClean="0"/>
              <a:t>Государственный </a:t>
            </a:r>
            <a:r>
              <a:rPr lang="ru-RU" sz="3200" dirty="0"/>
              <a:t>Русский музей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9DEF-89D2-47DB-9CA3-E5D8EB23B8D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1166843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«Корабельная роща» — </a:t>
            </a:r>
            <a:endParaRPr lang="ru-RU" sz="3200" dirty="0" smtClean="0"/>
          </a:p>
          <a:p>
            <a:pPr algn="ctr"/>
            <a:r>
              <a:rPr lang="ru-RU" sz="3200" dirty="0" smtClean="0"/>
              <a:t>последняя </a:t>
            </a:r>
            <a:r>
              <a:rPr lang="ru-RU" sz="3200" dirty="0"/>
              <a:t>картина русского </a:t>
            </a:r>
            <a:r>
              <a:rPr lang="ru-RU" sz="3200" dirty="0" smtClean="0"/>
              <a:t>художника</a:t>
            </a:r>
          </a:p>
          <a:p>
            <a:pPr algn="ctr"/>
            <a:r>
              <a:rPr lang="ru-RU" sz="3200" dirty="0" smtClean="0"/>
              <a:t> Ивана Ивановича </a:t>
            </a:r>
            <a:r>
              <a:rPr lang="ru-RU" sz="3200" dirty="0"/>
              <a:t>Шишкина.</a:t>
            </a:r>
          </a:p>
          <a:p>
            <a:pPr algn="ctr"/>
            <a:r>
              <a:rPr lang="ru-RU" sz="3200" dirty="0" smtClean="0"/>
              <a:t>1898 </a:t>
            </a:r>
            <a:r>
              <a:rPr lang="ru-RU" sz="3200" dirty="0"/>
              <a:t>год.</a:t>
            </a:r>
          </a:p>
          <a:p>
            <a:pPr algn="ctr"/>
            <a:r>
              <a:rPr lang="ru-RU" sz="3200" dirty="0" smtClean="0"/>
              <a:t>холст</a:t>
            </a:r>
            <a:r>
              <a:rPr lang="ru-RU" sz="3200" dirty="0"/>
              <a:t>, </a:t>
            </a:r>
            <a:r>
              <a:rPr lang="ru-RU" sz="3200" dirty="0" smtClean="0"/>
              <a:t>масло,165 </a:t>
            </a:r>
            <a:r>
              <a:rPr lang="ru-RU" sz="3200" dirty="0"/>
              <a:t>х 252</a:t>
            </a:r>
          </a:p>
          <a:p>
            <a:pPr algn="ctr"/>
            <a:r>
              <a:rPr lang="ru-RU" sz="3200" dirty="0" smtClean="0"/>
              <a:t>Государственный </a:t>
            </a:r>
            <a:r>
              <a:rPr lang="ru-RU" sz="3200" dirty="0"/>
              <a:t>Русский музей, </a:t>
            </a:r>
            <a:endParaRPr lang="ru-RU" sz="3200" dirty="0" smtClean="0"/>
          </a:p>
          <a:p>
            <a:pPr algn="ctr"/>
            <a:r>
              <a:rPr lang="ru-RU" sz="3200" dirty="0" smtClean="0"/>
              <a:t>Санкт-Петербург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65156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6404" y="-171400"/>
            <a:ext cx="7772400" cy="1470025"/>
          </a:xfrm>
        </p:spPr>
        <p:txBody>
          <a:bodyPr/>
          <a:lstStyle/>
          <a:p>
            <a:r>
              <a:rPr lang="ru-RU" sz="6000" dirty="0" smtClean="0">
                <a:latin typeface="Gabriola" pitchFamily="82" charset="0"/>
              </a:rPr>
              <a:t>Михайловский дворец</a:t>
            </a:r>
            <a:endParaRPr lang="en-US" sz="6000" dirty="0">
              <a:latin typeface="Gabriola" pitchFamily="82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9632" y="5373216"/>
            <a:ext cx="6048672" cy="1080120"/>
          </a:xfrm>
        </p:spPr>
        <p:txBody>
          <a:bodyPr/>
          <a:lstStyle/>
          <a:p>
            <a:r>
              <a:rPr lang="ru-RU" sz="4000" i="1" dirty="0" smtClean="0">
                <a:solidFill>
                  <a:schemeClr val="accent4"/>
                </a:solidFill>
                <a:latin typeface="Constantia" pitchFamily="18" charset="0"/>
              </a:rPr>
              <a:t>Русский  музей</a:t>
            </a:r>
            <a:endParaRPr lang="en-US" sz="4000" i="1" dirty="0">
              <a:solidFill>
                <a:schemeClr val="accent4"/>
              </a:solidFill>
              <a:latin typeface="Constantia" pitchFamily="18" charset="0"/>
            </a:endParaRPr>
          </a:p>
        </p:txBody>
      </p:sp>
      <p:pic>
        <p:nvPicPr>
          <p:cNvPr id="2053" name="Picture 5" descr="Картинка 7 из 68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532" y="1052736"/>
            <a:ext cx="7032780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9DEF-89D2-47DB-9CA3-E5D8EB23B8D6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829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9DEF-89D2-47DB-9CA3-E5D8EB23B8D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1412776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Илья </a:t>
            </a:r>
            <a:r>
              <a:rPr lang="ru-RU" sz="3200" dirty="0" smtClean="0"/>
              <a:t>Ефимович Репин</a:t>
            </a:r>
            <a:endParaRPr lang="ru-RU" sz="3200" dirty="0"/>
          </a:p>
          <a:p>
            <a:pPr algn="ctr"/>
            <a:r>
              <a:rPr lang="ru-RU" sz="3200" dirty="0"/>
              <a:t>Бурлаки на Волге. </a:t>
            </a:r>
            <a:endParaRPr lang="ru-RU" sz="3200" dirty="0" smtClean="0"/>
          </a:p>
          <a:p>
            <a:pPr algn="ctr"/>
            <a:r>
              <a:rPr lang="ru-RU" sz="3200" dirty="0" smtClean="0"/>
              <a:t>1872—1873</a:t>
            </a:r>
            <a:endParaRPr lang="ru-RU" sz="3200" dirty="0"/>
          </a:p>
          <a:p>
            <a:pPr algn="ctr"/>
            <a:r>
              <a:rPr lang="ru-RU" sz="3200" dirty="0"/>
              <a:t>Холст, масло. 131,5 × 281 см</a:t>
            </a:r>
          </a:p>
          <a:p>
            <a:pPr algn="ctr"/>
            <a:r>
              <a:rPr lang="ru-RU" sz="3200" dirty="0"/>
              <a:t>Государственный Русский музей</a:t>
            </a:r>
            <a:r>
              <a:rPr lang="ru-RU" sz="3200" dirty="0" smtClean="0"/>
              <a:t>,</a:t>
            </a:r>
          </a:p>
          <a:p>
            <a:pPr algn="ctr"/>
            <a:r>
              <a:rPr lang="ru-RU" sz="3200" dirty="0" smtClean="0"/>
              <a:t> </a:t>
            </a:r>
            <a:r>
              <a:rPr lang="ru-RU" sz="3200" dirty="0"/>
              <a:t>Санкт-Петербург</a:t>
            </a:r>
          </a:p>
        </p:txBody>
      </p:sp>
    </p:spTree>
    <p:extLst>
      <p:ext uri="{BB962C8B-B14F-4D97-AF65-F5344CB8AC3E}">
        <p14:creationId xmlns:p14="http://schemas.microsoft.com/office/powerpoint/2010/main" xmlns="" val="236505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15472"/>
            <a:ext cx="9144000" cy="422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48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9DEF-89D2-47DB-9CA3-E5D8EB23B8D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1443773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Виктор </a:t>
            </a:r>
            <a:r>
              <a:rPr lang="ru-RU" sz="3200" dirty="0" smtClean="0"/>
              <a:t>Михайлович Васнецов</a:t>
            </a:r>
            <a:endParaRPr lang="ru-RU" sz="3200" dirty="0"/>
          </a:p>
          <a:p>
            <a:pPr algn="ctr"/>
            <a:r>
              <a:rPr lang="ru-RU" sz="3200" dirty="0"/>
              <a:t>Витязь на распутье. 1882</a:t>
            </a:r>
          </a:p>
          <a:p>
            <a:pPr algn="ctr"/>
            <a:r>
              <a:rPr lang="ru-RU" sz="3200" dirty="0"/>
              <a:t>Холст, Масло. 167 × 308 см</a:t>
            </a:r>
          </a:p>
          <a:p>
            <a:pPr algn="ctr"/>
            <a:r>
              <a:rPr lang="ru-RU" sz="3200" dirty="0"/>
              <a:t>Государственный Русский музей, </a:t>
            </a:r>
            <a:endParaRPr lang="ru-RU" sz="3200" dirty="0" smtClean="0"/>
          </a:p>
          <a:p>
            <a:pPr algn="ctr"/>
            <a:r>
              <a:rPr lang="ru-RU" sz="3200" dirty="0" smtClean="0"/>
              <a:t>Санкт-Петербург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34867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0688"/>
            <a:ext cx="9130742" cy="504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157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9DEF-89D2-47DB-9CA3-E5D8EB23B8D6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95"/>
          <a:stretch/>
        </p:blipFill>
        <p:spPr>
          <a:xfrm>
            <a:off x="0" y="0"/>
            <a:ext cx="4424516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2000" y="404664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Врубель М.А. </a:t>
            </a:r>
          </a:p>
          <a:p>
            <a:r>
              <a:rPr lang="ru-RU" sz="3200" dirty="0"/>
              <a:t>Богатырь</a:t>
            </a:r>
          </a:p>
          <a:p>
            <a:r>
              <a:rPr lang="ru-RU" sz="3200" dirty="0"/>
              <a:t>1898–1899 </a:t>
            </a:r>
          </a:p>
          <a:p>
            <a:r>
              <a:rPr lang="ru-RU" sz="3200" dirty="0"/>
              <a:t>Холст, масло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321,5 </a:t>
            </a:r>
            <a:r>
              <a:rPr lang="ru-RU" sz="3200" dirty="0"/>
              <a:t>x 222 </a:t>
            </a:r>
            <a:endParaRPr lang="ru-RU" sz="3200" dirty="0" smtClean="0"/>
          </a:p>
          <a:p>
            <a:r>
              <a:rPr lang="ru-RU" sz="3200" dirty="0" smtClean="0"/>
              <a:t>(</a:t>
            </a:r>
            <a:r>
              <a:rPr lang="ru-RU" sz="3200" dirty="0"/>
              <a:t>верх треугольный) </a:t>
            </a:r>
          </a:p>
          <a:p>
            <a:r>
              <a:rPr lang="ru-RU" sz="3200" dirty="0"/>
              <a:t>Государственный Русский музей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95"/>
          <a:stretch/>
        </p:blipFill>
        <p:spPr>
          <a:xfrm>
            <a:off x="152400" y="152400"/>
            <a:ext cx="4424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164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 flipH="1">
            <a:off x="-1" y="6093296"/>
            <a:ext cx="1357927" cy="432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59832" y="6613525"/>
            <a:ext cx="4953000" cy="2444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9DEF-89D2-47DB-9CA3-E5D8EB23B8D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60648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4000" dirty="0" smtClean="0"/>
              <a:t>Используемые источники</a:t>
            </a: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611560" y="441395"/>
            <a:ext cx="7704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r>
              <a:rPr lang="ru-RU" dirty="0" smtClean="0">
                <a:hlinkClick r:id="rId2"/>
              </a:rPr>
              <a:t>Интернет ресурсы: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://www.rusmuseum.ru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https://www.arts-dnevnik.ru/kartiny-russkiy-muzey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539552" y="3459751"/>
            <a:ext cx="6318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Н.Д. Соколова О жанрах изобразительного искусства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539552" y="3773425"/>
            <a:ext cx="74168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Методические материалы для проведения экскурсионных </a:t>
            </a:r>
            <a:r>
              <a:rPr lang="ru-RU" dirty="0" err="1" smtClean="0"/>
              <a:t>занятий,издательство</a:t>
            </a:r>
            <a:r>
              <a:rPr lang="ru-RU" dirty="0" smtClean="0"/>
              <a:t> : Государственный Русский музей,2016</a:t>
            </a:r>
          </a:p>
          <a:p>
            <a:endParaRPr lang="ru-RU" dirty="0" smtClean="0"/>
          </a:p>
          <a:p>
            <a:r>
              <a:rPr lang="ru-RU" dirty="0" smtClean="0"/>
              <a:t>- Русский музей. От иконы до современности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2348880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 Соколова Н.Д</a:t>
            </a:r>
          </a:p>
          <a:p>
            <a:r>
              <a:rPr lang="ru-RU" dirty="0" smtClean="0"/>
              <a:t>Издательство: детское время </a:t>
            </a:r>
            <a:r>
              <a:rPr lang="ru-RU" dirty="0" smtClean="0">
                <a:solidFill>
                  <a:schemeClr val="accent4"/>
                </a:solidFill>
              </a:rPr>
              <a:t>2003 г.</a:t>
            </a:r>
          </a:p>
          <a:p>
            <a:r>
              <a:rPr lang="ru-RU" dirty="0" smtClean="0">
                <a:solidFill>
                  <a:schemeClr val="accent4"/>
                </a:solidFill>
              </a:rPr>
              <a:t>Жанр: обучение искусству  рисование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467544" y="3992564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 </a:t>
            </a:r>
            <a:r>
              <a:rPr lang="ru-RU" dirty="0" err="1" smtClean="0"/>
              <a:t>Клокова</a:t>
            </a:r>
            <a:r>
              <a:rPr lang="ru-RU" dirty="0" smtClean="0"/>
              <a:t> О.</a:t>
            </a:r>
          </a:p>
          <a:p>
            <a:r>
              <a:rPr lang="ru-RU" dirty="0" smtClean="0"/>
              <a:t>  Издательство: ФГБУК Государственный русский музей</a:t>
            </a:r>
            <a:r>
              <a:rPr lang="ru-RU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smtClean="0"/>
              <a:t>2013 г.</a:t>
            </a:r>
          </a:p>
          <a:p>
            <a:endParaRPr lang="ru-RU" dirty="0" smtClean="0"/>
          </a:p>
          <a:p>
            <a:r>
              <a:rPr lang="ru-RU" dirty="0" smtClean="0">
                <a:hlinkClick r:id="rId4"/>
              </a:rPr>
              <a:t/>
            </a:r>
            <a:br>
              <a:rPr lang="ru-RU" dirty="0" smtClean="0">
                <a:hlinkClick r:id="rId4"/>
              </a:rPr>
            </a:br>
            <a:r>
              <a:rPr lang="ru-RU" dirty="0" smtClean="0">
                <a:hlinkClick r:id="rId4"/>
              </a:rPr>
              <a:t>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CA3A4-1DD0-4212-A7D7-60CC69BA6858}" type="slidenum">
              <a:rPr lang="en-US"/>
              <a:pPr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5536" y="1628800"/>
            <a:ext cx="40324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Михайловский дворец </a:t>
            </a:r>
          </a:p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был построен для сына императора Павла Первого - Михаила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Картинка 7 из 12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04663"/>
            <a:ext cx="4044426" cy="600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9DEF-89D2-47DB-9CA3-E5D8EB23B8D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5536" y="404664"/>
            <a:ext cx="37876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Михайловский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ворец: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1825 г.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Архитектор –Карл Росси.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Построен в годы триумфа над Наполеоном и воспринимается как памятник победы России в Великой Отечественной войне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812 года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Картинка 3 из 1530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3148" y="404664"/>
            <a:ext cx="4791102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9DEF-89D2-47DB-9CA3-E5D8EB23B8D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102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9DEF-89D2-47DB-9CA3-E5D8EB23B8D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26126" y="-85356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/>
              <a:t>Центральные </a:t>
            </a:r>
            <a:r>
              <a:rPr lang="ru-RU" sz="2800" i="1" dirty="0"/>
              <a:t>ворота </a:t>
            </a:r>
            <a:r>
              <a:rPr lang="ru-RU" sz="2800" i="1" dirty="0" smtClean="0"/>
              <a:t> </a:t>
            </a:r>
            <a:r>
              <a:rPr lang="ru-RU" sz="2800" i="1" dirty="0"/>
              <a:t>украшены набором атрибутов бога войны Марса</a:t>
            </a:r>
          </a:p>
        </p:txBody>
      </p:sp>
    </p:spTree>
    <p:extLst>
      <p:ext uri="{BB962C8B-B14F-4D97-AF65-F5344CB8AC3E}">
        <p14:creationId xmlns:p14="http://schemas.microsoft.com/office/powerpoint/2010/main" xmlns="" val="426370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9DEF-89D2-47DB-9CA3-E5D8EB23B8D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0"/>
            <a:ext cx="92711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689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9DEF-89D2-47DB-9CA3-E5D8EB23B8D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9263" y="0"/>
            <a:ext cx="489857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404664"/>
            <a:ext cx="396044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800" i="1" dirty="0" smtClean="0"/>
              <a:t>Ограда напоминает копья стражников</a:t>
            </a:r>
          </a:p>
          <a:p>
            <a:endParaRPr lang="ru-RU" sz="2800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800" i="1" dirty="0" smtClean="0"/>
              <a:t>Пилоны центральных ворот увенчаны арматурой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800" i="1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800" i="1" dirty="0" smtClean="0"/>
              <a:t>Арматура – декоративный мотив, изображающий оружие, доспехи, военные символы.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xmlns="" val="12980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9DEF-89D2-47DB-9CA3-E5D8EB23B8D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889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жевая штукатурка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бежевая штукатурка</Template>
  <TotalTime>1773</TotalTime>
  <Words>304</Words>
  <Application>Microsoft Office PowerPoint</Application>
  <PresentationFormat>Экран (4:3)</PresentationFormat>
  <Paragraphs>101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бежевая штукатурка</vt:lpstr>
      <vt:lpstr> РУССКИЙ МУЗЕЙ</vt:lpstr>
      <vt:lpstr>Михайловский дворец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Михайловский дворец</dc:title>
  <dc:creator>Ирина</dc:creator>
  <cp:lastModifiedBy>11</cp:lastModifiedBy>
  <cp:revision>60</cp:revision>
  <dcterms:created xsi:type="dcterms:W3CDTF">2012-05-10T18:17:40Z</dcterms:created>
  <dcterms:modified xsi:type="dcterms:W3CDTF">2021-01-28T18:17:09Z</dcterms:modified>
</cp:coreProperties>
</file>