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2" r:id="rId8"/>
    <p:sldId id="284" r:id="rId9"/>
    <p:sldId id="285" r:id="rId10"/>
    <p:sldId id="286" r:id="rId11"/>
    <p:sldId id="287" r:id="rId12"/>
    <p:sldId id="288" r:id="rId13"/>
    <p:sldId id="263" r:id="rId14"/>
    <p:sldId id="261" r:id="rId15"/>
    <p:sldId id="264" r:id="rId16"/>
    <p:sldId id="265" r:id="rId17"/>
    <p:sldId id="266" r:id="rId18"/>
    <p:sldId id="267" r:id="rId19"/>
    <p:sldId id="274" r:id="rId20"/>
    <p:sldId id="275" r:id="rId21"/>
    <p:sldId id="276" r:id="rId22"/>
    <p:sldId id="269" r:id="rId23"/>
    <p:sldId id="277" r:id="rId24"/>
    <p:sldId id="270" r:id="rId25"/>
    <p:sldId id="271" r:id="rId26"/>
    <p:sldId id="272" r:id="rId27"/>
    <p:sldId id="289" r:id="rId28"/>
    <p:sldId id="290" r:id="rId29"/>
    <p:sldId id="283" r:id="rId30"/>
    <p:sldId id="273" r:id="rId31"/>
    <p:sldId id="291" r:id="rId32"/>
    <p:sldId id="292" r:id="rId33"/>
    <p:sldId id="293" r:id="rId34"/>
    <p:sldId id="294" r:id="rId35"/>
    <p:sldId id="296" r:id="rId36"/>
    <p:sldId id="295" r:id="rId37"/>
    <p:sldId id="280" r:id="rId38"/>
    <p:sldId id="279" r:id="rId39"/>
    <p:sldId id="27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F70001-5D44-4BAD-B054-984281E51B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E4E606-6E86-4B62-9ACD-01C682ED80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_____Microsoft_Excel_97-20031.xls"/><Relationship Id="rId7" Type="http://schemas.openxmlformats.org/officeDocument/2006/relationships/oleObject" Target="../embeddings/_____Microsoft_Excel_97-20033.xls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_____Microsoft_Excel_97-20035.xls"/><Relationship Id="rId5" Type="http://schemas.openxmlformats.org/officeDocument/2006/relationships/oleObject" Target="../embeddings/_____Microsoft_Excel_97-20032.xls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____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_____Microsoft_Excel_97-20036.xls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276872"/>
            <a:ext cx="5795476" cy="1756082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</a:br>
            <a:r>
              <a:rPr lang="ru-RU" altLang="ru-RU" dirty="0">
                <a:solidFill>
                  <a:srgbClr val="400042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dirty="0">
                <a:solidFill>
                  <a:srgbClr val="400042"/>
                </a:solidFill>
                <a:latin typeface="Monotype Corsiva" panose="03010101010201010101" pitchFamily="66" charset="0"/>
              </a:rPr>
            </a:br>
            <a:r>
              <a:rPr lang="ru-RU" altLang="ru-RU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Тема урока:</a:t>
            </a:r>
            <a:br>
              <a:rPr lang="ru-RU" altLang="ru-RU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</a:br>
            <a:r>
              <a:rPr lang="ru-RU" altLang="ru-RU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«Социальное неравенство»</a:t>
            </a:r>
            <a:r>
              <a:rPr lang="ru-RU" altLang="ru-RU" dirty="0">
                <a:solidFill>
                  <a:srgbClr val="400042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dirty="0">
                <a:solidFill>
                  <a:srgbClr val="400042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7056785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МБОУ «</a:t>
            </a:r>
            <a:r>
              <a:rPr lang="ru-RU" sz="3200" dirty="0" err="1">
                <a:solidFill>
                  <a:srgbClr val="400042"/>
                </a:solidFill>
                <a:latin typeface="Monotype Corsiva" panose="03010101010201010101" pitchFamily="66" charset="0"/>
              </a:rPr>
              <a:t>Х</a:t>
            </a:r>
            <a:r>
              <a:rPr lang="ru-RU" sz="3200" dirty="0" err="1" smtClean="0">
                <a:solidFill>
                  <a:srgbClr val="400042"/>
                </a:solidFill>
                <a:latin typeface="Monotype Corsiva" panose="03010101010201010101" pitchFamily="66" charset="0"/>
              </a:rPr>
              <a:t>ара</a:t>
            </a:r>
            <a:r>
              <a:rPr lang="ru-RU" sz="32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 – </a:t>
            </a:r>
            <a:r>
              <a:rPr lang="ru-RU" sz="3200" dirty="0" err="1" smtClean="0">
                <a:solidFill>
                  <a:srgbClr val="400042"/>
                </a:solidFill>
                <a:latin typeface="Monotype Corsiva" panose="03010101010201010101" pitchFamily="66" charset="0"/>
              </a:rPr>
              <a:t>Улахская</a:t>
            </a:r>
            <a:r>
              <a:rPr lang="ru-RU" sz="32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 СОШ»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35897" y="4941168"/>
            <a:ext cx="446449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Учитель истории и обществознания </a:t>
            </a:r>
          </a:p>
          <a:p>
            <a:r>
              <a:rPr lang="ru-RU" sz="28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Сергеева Саргылана Алексеевна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89632"/>
              </p:ext>
            </p:extLst>
          </p:nvPr>
        </p:nvGraphicFramePr>
        <p:xfrm>
          <a:off x="2987824" y="620688"/>
          <a:ext cx="3429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Лист" r:id="rId3" imgW="3422160" imgH="466560" progId="Excel.Sheet.8">
                  <p:embed/>
                </p:oleObj>
              </mc:Choice>
              <mc:Fallback>
                <p:oleObj name="Лист" r:id="rId3" imgW="3422160" imgH="466560" progId="Excel.Sheet.8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620688"/>
                        <a:ext cx="3429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3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755650" y="1196975"/>
            <a:ext cx="3384550" cy="45053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4" descr="Почтовая бумага"/>
          <p:cNvSpPr txBox="1">
            <a:spLocks noChangeArrowheads="1"/>
          </p:cNvSpPr>
          <p:nvPr/>
        </p:nvSpPr>
        <p:spPr>
          <a:xfrm>
            <a:off x="4500563" y="2193925"/>
            <a:ext cx="3810000" cy="2819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Земледельцы-имели имущество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</a:rPr>
              <a:t>землю,дом,скот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земледельцы платили налоги.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73835"/>
              </p:ext>
            </p:extLst>
          </p:nvPr>
        </p:nvGraphicFramePr>
        <p:xfrm>
          <a:off x="2915816" y="692696"/>
          <a:ext cx="342900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Лист" r:id="rId3" imgW="3422160" imgH="466560" progId="Excel.Sheet.8">
                  <p:embed/>
                </p:oleObj>
              </mc:Choice>
              <mc:Fallback>
                <p:oleObj name="Лист" r:id="rId3" imgW="3422160" imgH="46656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692696"/>
                        <a:ext cx="3429000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704" y="1268760"/>
            <a:ext cx="5616575" cy="393439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4" descr="Почтовая бумага"/>
          <p:cNvSpPr txBox="1">
            <a:spLocks noChangeArrowheads="1"/>
          </p:cNvSpPr>
          <p:nvPr/>
        </p:nvSpPr>
        <p:spPr>
          <a:xfrm>
            <a:off x="755576" y="4797152"/>
            <a:ext cx="7704212" cy="1944961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Слуги-были фактическими рабами,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но хозяин не мог их убить.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Слуги не имели имущества и не могли молиться богам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819561"/>
              </p:ext>
            </p:extLst>
          </p:nvPr>
        </p:nvGraphicFramePr>
        <p:xfrm>
          <a:off x="2843808" y="908720"/>
          <a:ext cx="34290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Лист" r:id="rId3" imgW="3422160" imgH="457200" progId="Excel.Sheet.8">
                  <p:embed/>
                </p:oleObj>
              </mc:Choice>
              <mc:Fallback>
                <p:oleObj name="Лист" r:id="rId3" imgW="3422160" imgH="457200" progId="Excel.Sheet.8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908720"/>
                        <a:ext cx="3429000" cy="515937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lum bright="18000" contrast="18000"/>
          </a:blip>
          <a:srcRect/>
          <a:stretch>
            <a:fillRect/>
          </a:stretch>
        </p:blipFill>
        <p:spPr bwMode="auto">
          <a:xfrm>
            <a:off x="971600" y="1700808"/>
            <a:ext cx="3138617" cy="4184823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4" descr="Почтовая бумага"/>
          <p:cNvSpPr txBox="1">
            <a:spLocks noChangeArrowheads="1"/>
          </p:cNvSpPr>
          <p:nvPr/>
        </p:nvSpPr>
        <p:spPr>
          <a:xfrm>
            <a:off x="4499992" y="1700808"/>
            <a:ext cx="3398912" cy="4496544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Неприкасаемые </a:t>
            </a:r>
          </a:p>
          <a:p>
            <a:pPr algn="ctr">
              <a:buFont typeface="Monotype Sort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находились вне</a:t>
            </a:r>
          </a:p>
          <a:p>
            <a:pPr algn="ctr">
              <a:buFont typeface="Monotype Sort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кастового деления общества.</a:t>
            </a:r>
          </a:p>
          <a:p>
            <a:pPr algn="ctr">
              <a:buFont typeface="Monotype Sort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Неприкасаемые</a:t>
            </a:r>
          </a:p>
          <a:p>
            <a:pPr algn="ctr">
              <a:buFont typeface="Monotype Sort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жили вне деревень ,и выполняли самые грязные и </a:t>
            </a:r>
          </a:p>
          <a:p>
            <a:pPr algn="ctr">
              <a:buFont typeface="Monotype Sort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тяжелые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6483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416824" cy="4392487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Сословие в средние века:</a:t>
            </a:r>
          </a:p>
          <a:p>
            <a:pPr>
              <a:buFontTx/>
              <a:buChar char="-"/>
            </a:pPr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Дворяне</a:t>
            </a:r>
            <a:endParaRPr lang="ru-RU" sz="44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Духовенство</a:t>
            </a:r>
          </a:p>
          <a:p>
            <a:pPr>
              <a:buFontTx/>
              <a:buChar char="-"/>
            </a:pP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Купцы</a:t>
            </a:r>
          </a:p>
          <a:p>
            <a:pPr>
              <a:buFontTx/>
              <a:buChar char="-"/>
            </a:pP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 Крестьяне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692696"/>
            <a:ext cx="7344816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Историческая   справка  о зарождении социального неравенства в обществе.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17583"/>
            <a:ext cx="6800636" cy="595194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Дворянское сословие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4" name="Объект 4" descr="43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133" y="1556792"/>
            <a:ext cx="62659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3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656620" cy="66720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Духовенство</a:t>
            </a:r>
            <a:endParaRPr lang="ru-RU" dirty="0"/>
          </a:p>
        </p:txBody>
      </p:sp>
      <p:pic>
        <p:nvPicPr>
          <p:cNvPr id="4" name="Объект 3" descr="old-f-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412776"/>
            <a:ext cx="6228171" cy="48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1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656620" cy="73921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Купцы</a:t>
            </a:r>
            <a:endParaRPr lang="ru-RU" dirty="0"/>
          </a:p>
        </p:txBody>
      </p:sp>
      <p:pic>
        <p:nvPicPr>
          <p:cNvPr id="4" name="Объект 3" descr="Портрет купца Казакова с сыновьями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0768"/>
            <a:ext cx="6499324" cy="475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1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16660" cy="864097"/>
          </a:xfrm>
        </p:spPr>
        <p:txBody>
          <a:bodyPr>
            <a:normAutofit/>
          </a:bodyPr>
          <a:lstStyle/>
          <a:p>
            <a:r>
              <a:rPr lang="ru-RU" b="1" i="1" dirty="0"/>
              <a:t>Крестьяне</a:t>
            </a:r>
            <a:endParaRPr lang="ru-RU" dirty="0"/>
          </a:p>
        </p:txBody>
      </p:sp>
      <p:pic>
        <p:nvPicPr>
          <p:cNvPr id="4" name="Объект 3" descr="70801085.jpg"/>
          <p:cNvPicPr>
            <a:picLocks noGrp="1" noChangeAspect="1"/>
          </p:cNvPicPr>
          <p:nvPr>
            <p:ph idx="1"/>
          </p:nvPr>
        </p:nvPicPr>
        <p:blipFill>
          <a:blip r:embed="rId2"/>
          <a:srcRect r="2866" b="3947"/>
          <a:stretch>
            <a:fillRect/>
          </a:stretch>
        </p:blipFill>
        <p:spPr bwMode="auto">
          <a:xfrm>
            <a:off x="1115616" y="1484784"/>
            <a:ext cx="6982315" cy="463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4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88668" cy="6672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Социальное  неравенство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–</a:t>
            </a:r>
            <a:b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неравномерное   распределение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дефицитных   ресурсов   общества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денег,  власти,   образования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престижа – между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различными слоями населения.</a:t>
            </a:r>
            <a:endParaRPr lang="ru-RU" sz="4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6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 descr="P105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4320"/>
            <a:ext cx="4216872" cy="309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50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6632"/>
            <a:ext cx="413642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50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892" y="3185592"/>
            <a:ext cx="4716248" cy="3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24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17583"/>
            <a:ext cx="6800636" cy="73921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Цели 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урока:</a:t>
            </a:r>
            <a:b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4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416824" cy="44644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Образовательная 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разъяснение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причин и сущности социального неравенства в обществе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Воспитательная –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воспитание чувства социальной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справедливости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чувства сострадания и милосердия к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людям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ставших бедными не по своей вине.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Развивающая–</a:t>
            </a:r>
            <a:r>
              <a:rPr lang="ru-RU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коммуникативных навыков, формирование умения высказывать свою точку зрения, аргументировать её.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4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50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3384376" cy="2411367"/>
          </a:xfrm>
          <a:prstGeom prst="rect">
            <a:avLst/>
          </a:prstGeom>
        </p:spPr>
      </p:pic>
      <p:pic>
        <p:nvPicPr>
          <p:cNvPr id="5" name="Рисунок 4" descr="P1050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3264362" cy="2448271"/>
          </a:xfrm>
          <a:prstGeom prst="rect">
            <a:avLst/>
          </a:prstGeom>
        </p:spPr>
      </p:pic>
      <p:pic>
        <p:nvPicPr>
          <p:cNvPr id="6" name="Рисунок 8" descr="hom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3151849"/>
            <a:ext cx="4583560" cy="3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7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50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212744" cy="290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50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217" y="32546"/>
            <a:ext cx="3873951" cy="287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00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9194" y="2908641"/>
            <a:ext cx="4574785" cy="341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1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9"/>
            <a:ext cx="7088668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Социальное </a:t>
            </a:r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деление на группы:</a:t>
            </a:r>
            <a:b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115616" y="1628800"/>
            <a:ext cx="1944216" cy="1296144"/>
          </a:xfrm>
          <a:prstGeom prst="wedge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Высший класс</a:t>
            </a:r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563888" y="1628800"/>
            <a:ext cx="1800200" cy="129614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Зажиточный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012160" y="1628800"/>
            <a:ext cx="2016224" cy="1440160"/>
          </a:xfrm>
          <a:prstGeom prst="wedge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едных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15616" y="3717032"/>
            <a:ext cx="1944216" cy="1584176"/>
          </a:xfrm>
          <a:prstGeom prst="flowChartPunched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Богатые</a:t>
            </a:r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563888" y="3713146"/>
            <a:ext cx="2016224" cy="1584176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Средний класс</a:t>
            </a:r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6012160" y="3717032"/>
            <a:ext cx="2016224" cy="1580290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Низший класс</a:t>
            </a:r>
            <a:endParaRPr lang="ru-RU" dirty="0"/>
          </a:p>
        </p:txBody>
      </p:sp>
      <p:cxnSp>
        <p:nvCxnSpPr>
          <p:cNvPr id="15" name="Соединительная линия уступом 14"/>
          <p:cNvCxnSpPr>
            <a:stCxn id="7" idx="4"/>
          </p:cNvCxnSpPr>
          <p:nvPr/>
        </p:nvCxnSpPr>
        <p:spPr>
          <a:xfrm rot="16200000" flipH="1">
            <a:off x="1408151" y="3361495"/>
            <a:ext cx="846094" cy="29702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8" idx="4"/>
          </p:cNvCxnSpPr>
          <p:nvPr/>
        </p:nvCxnSpPr>
        <p:spPr>
          <a:xfrm rot="16200000" flipH="1">
            <a:off x="3853423" y="3322491"/>
            <a:ext cx="846094" cy="3750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9" idx="4"/>
          </p:cNvCxnSpPr>
          <p:nvPr/>
        </p:nvCxnSpPr>
        <p:spPr>
          <a:xfrm rot="16200000" flipH="1">
            <a:off x="6324199" y="3525012"/>
            <a:ext cx="756084" cy="2040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clipse1"/>
          <p:cNvPicPr>
            <a:picLocks noChangeAspect="1" noChangeArrowheads="1"/>
          </p:cNvPicPr>
          <p:nvPr/>
        </p:nvPicPr>
        <p:blipFill rotWithShape="1">
          <a:blip r:embed="rId2"/>
          <a:srcRect l="5396" t="-76" r="1910" b="76"/>
          <a:stretch/>
        </p:blipFill>
        <p:spPr bwMode="auto">
          <a:xfrm>
            <a:off x="796412" y="620688"/>
            <a:ext cx="7846143" cy="581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49" y="116632"/>
            <a:ext cx="7088668" cy="79208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Высший класс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-  люди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   которые   владеют   большими  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имуществами,  деньгами</a:t>
            </a:r>
          </a:p>
        </p:txBody>
      </p:sp>
    </p:spTree>
    <p:extLst>
      <p:ext uri="{BB962C8B-B14F-4D97-AF65-F5344CB8AC3E}">
        <p14:creationId xmlns:p14="http://schemas.microsoft.com/office/powerpoint/2010/main" val="18800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817583"/>
            <a:ext cx="7272809" cy="883226"/>
          </a:xfrm>
        </p:spPr>
        <p:txBody>
          <a:bodyPr>
            <a:normAutofit fontScale="90000"/>
          </a:bodyPr>
          <a:lstStyle/>
          <a:p>
            <a:r>
              <a:rPr lang="ru-RU" sz="2800" b="1" i="1" kern="0" dirty="0">
                <a:latin typeface="Monotype Corsiva" panose="03010101010201010101" pitchFamily="66" charset="0"/>
              </a:rPr>
              <a:t>Источники </a:t>
            </a:r>
            <a:r>
              <a:rPr lang="ru-RU" sz="2800" b="1" i="1" kern="0" dirty="0" smtClean="0">
                <a:latin typeface="Monotype Corsiva" panose="03010101010201010101" pitchFamily="66" charset="0"/>
              </a:rPr>
              <a:t> получения  доходов  богатыми  людьми</a:t>
            </a:r>
            <a:r>
              <a:rPr lang="ru-RU" sz="2800" b="1" i="1" kern="0" dirty="0">
                <a:latin typeface="Monotype Corsiva" panose="03010101010201010101" pitchFamily="66" charset="0"/>
              </a:rPr>
              <a:t/>
            </a:r>
            <a:br>
              <a:rPr lang="ru-RU" sz="2800" b="1" i="1" kern="0" dirty="0">
                <a:latin typeface="Monotype Corsiva" panose="03010101010201010101" pitchFamily="66" charset="0"/>
              </a:rPr>
            </a:b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Таблица 4" descr="g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628800"/>
            <a:ext cx="2689448" cy="37024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259632" y="1664774"/>
            <a:ext cx="145430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Рента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68131" y="2964824"/>
            <a:ext cx="244130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/>
              <a:t>Наследство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834864" y="1903254"/>
            <a:ext cx="268765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Банковские %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35454" y="3893686"/>
            <a:ext cx="204530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Криминал</a:t>
            </a:r>
            <a:r>
              <a:rPr lang="ru-RU" sz="2000" b="1" i="1" dirty="0"/>
              <a:t> 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913492" y="2996952"/>
            <a:ext cx="23647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Дивиденды 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946625" y="4389284"/>
            <a:ext cx="2575898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Недвижимое </a:t>
            </a:r>
          </a:p>
          <a:p>
            <a:pPr>
              <a:defRPr/>
            </a:pPr>
            <a:r>
              <a:rPr lang="ru-RU" sz="2800" b="1" i="1" dirty="0"/>
              <a:t>имущество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83158" y="5081781"/>
            <a:ext cx="232627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Выигрыши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599" y="817583"/>
            <a:ext cx="7272809" cy="883226"/>
          </a:xfrm>
        </p:spPr>
        <p:txBody>
          <a:bodyPr>
            <a:normAutofit fontScale="90000"/>
          </a:bodyPr>
          <a:lstStyle/>
          <a:p>
            <a:r>
              <a:rPr lang="ru-RU" sz="2800" b="1" i="1" kern="0" dirty="0">
                <a:latin typeface="Monotype Corsiva" panose="03010101010201010101" pitchFamily="66" charset="0"/>
              </a:rPr>
              <a:t>Источники </a:t>
            </a:r>
            <a:r>
              <a:rPr lang="ru-RU" sz="2800" b="1" i="1" kern="0" dirty="0" smtClean="0">
                <a:latin typeface="Monotype Corsiva" panose="03010101010201010101" pitchFamily="66" charset="0"/>
              </a:rPr>
              <a:t> получения  доходов  среднего класса</a:t>
            </a:r>
            <a:r>
              <a:rPr lang="ru-RU" sz="2800" b="1" i="1" kern="0" dirty="0">
                <a:latin typeface="Monotype Corsiva" panose="03010101010201010101" pitchFamily="66" charset="0"/>
              </a:rPr>
              <a:t/>
            </a:r>
            <a:br>
              <a:rPr lang="ru-RU" sz="2800" b="1" i="1" kern="0" dirty="0">
                <a:latin typeface="Monotype Corsiva" panose="03010101010201010101" pitchFamily="66" charset="0"/>
              </a:rPr>
            </a:b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3024337" cy="2016224"/>
          </a:xfr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94847" y="2879937"/>
            <a:ext cx="2647682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/>
              <a:t>Стабильная зарплата</a:t>
            </a:r>
            <a:endParaRPr lang="ru-RU" sz="2800" b="1" i="1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10512" y="4391289"/>
            <a:ext cx="2647682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/>
              <a:t>Аренда жилья, земли</a:t>
            </a:r>
            <a:endParaRPr lang="ru-RU" sz="2800" b="1" i="1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8778" y="1772235"/>
            <a:ext cx="264768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/>
              <a:t>Образование</a:t>
            </a:r>
            <a:endParaRPr lang="ru-RU" sz="2800" b="1" i="1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084168" y="1556792"/>
            <a:ext cx="264768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/>
              <a:t>Бизнес</a:t>
            </a:r>
            <a:endParaRPr lang="ru-RU" sz="2800" b="1" i="1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151727" y="2996952"/>
            <a:ext cx="2647682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/>
              <a:t>Авторская работа</a:t>
            </a:r>
            <a:endParaRPr lang="ru-RU" sz="2800" b="1" i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084168" y="4606732"/>
            <a:ext cx="265292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/>
              <a:t>Турфирмы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81466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kern="0" dirty="0">
                <a:latin typeface="Monotype Corsiva" panose="03010101010201010101" pitchFamily="66" charset="0"/>
              </a:rPr>
              <a:t>Источники получения доходов бедными людьми</a:t>
            </a:r>
            <a:br>
              <a:rPr lang="ru-RU" sz="3600" b="1" i="1" kern="0" dirty="0">
                <a:latin typeface="Monotype Corsiva" panose="03010101010201010101" pitchFamily="66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kmo_070908_00044_1m.jpg"/>
          <p:cNvPicPr>
            <a:picLocks noChangeAspect="1"/>
          </p:cNvPicPr>
          <p:nvPr/>
        </p:nvPicPr>
        <p:blipFill>
          <a:blip r:embed="rId2" cstate="print"/>
          <a:srcRect r="8254"/>
          <a:stretch>
            <a:fillRect/>
          </a:stretch>
        </p:blipFill>
        <p:spPr>
          <a:xfrm>
            <a:off x="2987824" y="1628800"/>
            <a:ext cx="3312368" cy="4486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250825" y="1916113"/>
            <a:ext cx="2520950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/>
              <a:t>Заработная </a:t>
            </a:r>
          </a:p>
          <a:p>
            <a:pPr algn="ctr">
              <a:defRPr/>
            </a:pPr>
            <a:r>
              <a:rPr lang="ru-RU" sz="2800" b="1" i="1" dirty="0"/>
              <a:t>плата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29547" y="3610518"/>
            <a:ext cx="246734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Подработки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79512" y="4941168"/>
            <a:ext cx="385740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Попрошайничество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655333" y="1916113"/>
            <a:ext cx="14991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Пенсии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6655333" y="3671446"/>
            <a:ext cx="173637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Пособия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383625" y="4937301"/>
            <a:ext cx="227979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/>
              <a:t>Стипендии</a:t>
            </a:r>
          </a:p>
        </p:txBody>
      </p:sp>
    </p:spTree>
    <p:extLst>
      <p:ext uri="{BB962C8B-B14F-4D97-AF65-F5344CB8AC3E}">
        <p14:creationId xmlns:p14="http://schemas.microsoft.com/office/powerpoint/2010/main" val="26357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latin typeface="Monotype Corsiva" panose="03010101010201010101" pitchFamily="66" charset="0"/>
              </a:rPr>
              <a:t>Доходные профессии</a:t>
            </a:r>
            <a:br>
              <a:rPr lang="ru-RU" sz="3200" b="1" i="1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 ( банкир, директор фирмы, стилист ) </a:t>
            </a:r>
            <a:br>
              <a:rPr lang="ru-RU" sz="3200" b="1" i="1" dirty="0"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Picture 4" descr="1236029"/>
          <p:cNvPicPr>
            <a:picLocks noChangeAspect="1" noChangeArrowheads="1"/>
          </p:cNvPicPr>
          <p:nvPr/>
        </p:nvPicPr>
        <p:blipFill>
          <a:blip r:embed="rId2"/>
          <a:srcRect l="12576" r="14563"/>
          <a:stretch>
            <a:fillRect/>
          </a:stretch>
        </p:blipFill>
        <p:spPr bwMode="auto">
          <a:xfrm>
            <a:off x="2742777" y="1844824"/>
            <a:ext cx="4184348" cy="43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21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/>
              <a:t>Недоходные профессии </a:t>
            </a:r>
            <a:br>
              <a:rPr lang="ru-RU" sz="3200" b="1" i="1" dirty="0"/>
            </a:br>
            <a:r>
              <a:rPr lang="ru-RU" sz="3200" b="1" i="1" dirty="0"/>
              <a:t>(уборщица, </a:t>
            </a:r>
            <a:r>
              <a:rPr lang="ru-RU" sz="3200" b="1" i="1" dirty="0" smtClean="0"/>
              <a:t> дворник, санитарка)</a:t>
            </a:r>
            <a:r>
              <a:rPr lang="ru-RU" sz="3200" dirty="0" smtClean="0"/>
              <a:t>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 descr="b_848f87c2789211bebe7b9bc1e2570098.jpg"/>
          <p:cNvPicPr>
            <a:picLocks noChangeAspect="1"/>
          </p:cNvPicPr>
          <p:nvPr/>
        </p:nvPicPr>
        <p:blipFill>
          <a:blip r:embed="rId2"/>
          <a:srcRect l="13950" t="11765" r="4425"/>
          <a:stretch>
            <a:fillRect/>
          </a:stretch>
        </p:blipFill>
        <p:spPr bwMode="auto">
          <a:xfrm>
            <a:off x="827584" y="1755038"/>
            <a:ext cx="348308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rcRect r="18748"/>
          <a:stretch>
            <a:fillRect/>
          </a:stretch>
        </p:blipFill>
        <p:spPr bwMode="auto">
          <a:xfrm>
            <a:off x="4427984" y="1755038"/>
            <a:ext cx="387954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7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16660" cy="1008113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Как </a:t>
            </a:r>
            <a:r>
              <a:rPr lang="ru-RU" alt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решаются проблемы </a:t>
            </a:r>
            <a:r>
              <a:rPr lang="ru-RU" alt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социального неравенства в России?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344816" cy="432048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Поддержка малообеспеченных, безработных;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 зарплаты  бюджетников;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 социальных пособий  тем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кто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 в состоянии сам себя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обслуживать  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(инвалидам, сиротам и т. д.)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азвитие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малого бизнеса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бирже труда   безработным предложат вакансии;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Контролировать цены;</a:t>
            </a:r>
          </a:p>
          <a:p>
            <a:pPr marL="0" lvl="0" indent="0">
              <a:buNone/>
            </a:pP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5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88668" cy="9361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Задачи урока: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416824" cy="4680520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Сформировать представления о социальном неравенстве и социальной несправедливости, мерах государства по выравниванию доходов населения.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умений самостоятельно искать пути решения проблемы, определять свое отношение к проблемам общественного развития, развивать аналитические способности, навыки общения, отстаивания собственной позиции в споре.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Дать возможность осмыслить причины своих поступков, способности к решению жизненных задач, свою готовность к познанию и сотрудничеству, активизировать стремление к саморазвитию.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7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44652" cy="936105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C00000"/>
                </a:solidFill>
                <a:latin typeface="Monotype Corsiva" panose="03010101010201010101" pitchFamily="66" charset="0"/>
              </a:rPr>
              <a:t>Начало групповой работы.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200800" cy="482453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800" dirty="0" smtClean="0">
                <a:latin typeface="Monotype Corsiva" panose="03010101010201010101" pitchFamily="66" charset="0"/>
              </a:rPr>
              <a:t>каждая </a:t>
            </a:r>
            <a:r>
              <a:rPr lang="ru-RU" sz="2800" dirty="0">
                <a:latin typeface="Monotype Corsiva" panose="03010101010201010101" pitchFamily="66" charset="0"/>
              </a:rPr>
              <a:t>из групп получает карточки с вопросами и заданиями, на которые должна </a:t>
            </a:r>
            <a:r>
              <a:rPr lang="ru-RU" sz="2800" dirty="0" smtClean="0">
                <a:latin typeface="Monotype Corsiva" panose="03010101010201010101" pitchFamily="66" charset="0"/>
              </a:rPr>
              <a:t>ответить;</a:t>
            </a:r>
          </a:p>
          <a:p>
            <a:pPr marL="457200" indent="-457200">
              <a:buAutoNum type="arabicParenR"/>
            </a:pPr>
            <a:r>
              <a:rPr lang="ru-RU" sz="2800" dirty="0">
                <a:latin typeface="Monotype Corsiva" panose="03010101010201010101" pitchFamily="66" charset="0"/>
              </a:rPr>
              <a:t>собрать </a:t>
            </a:r>
            <a:r>
              <a:rPr lang="ru-RU" sz="2800" dirty="0" err="1">
                <a:latin typeface="Monotype Corsiva" panose="03010101010201010101" pitchFamily="66" charset="0"/>
              </a:rPr>
              <a:t>пазлы</a:t>
            </a:r>
            <a:r>
              <a:rPr lang="ru-RU" sz="2800" dirty="0">
                <a:latin typeface="Monotype Corsiva" panose="03010101010201010101" pitchFamily="66" charset="0"/>
              </a:rPr>
              <a:t> мозаики и прочитать полученные </a:t>
            </a:r>
            <a:r>
              <a:rPr lang="ru-RU" sz="2800" dirty="0" smtClean="0">
                <a:latin typeface="Monotype Corsiva" panose="03010101010201010101" pitchFamily="66" charset="0"/>
              </a:rPr>
              <a:t>пословицы;</a:t>
            </a:r>
          </a:p>
          <a:p>
            <a:pPr marL="457200" indent="-457200">
              <a:buFont typeface="Brush Script MT" pitchFamily="66" charset="0"/>
              <a:buAutoNum type="arabicParenR"/>
            </a:pPr>
            <a:r>
              <a:rPr lang="ru-RU" sz="2800" dirty="0">
                <a:latin typeface="Monotype Corsiva" panose="03010101010201010101" pitchFamily="66" charset="0"/>
              </a:rPr>
              <a:t>составить собственный перечень </a:t>
            </a:r>
            <a:r>
              <a:rPr lang="ru-RU" sz="2800" dirty="0" smtClean="0">
                <a:latin typeface="Monotype Corsiva" panose="03010101010201010101" pitchFamily="66" charset="0"/>
              </a:rPr>
              <a:t>позволяющий </a:t>
            </a:r>
            <a:r>
              <a:rPr lang="ru-RU" sz="2800" dirty="0">
                <a:latin typeface="Monotype Corsiva" panose="03010101010201010101" pitchFamily="66" charset="0"/>
              </a:rPr>
              <a:t>отнести человека к той или иной социальной группе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dirty="0">
              <a:latin typeface="Monotype Corsiva" panose="03010101010201010101" pitchFamily="66" charset="0"/>
            </a:endParaRPr>
          </a:p>
          <a:p>
            <a:pPr marL="457200" indent="-457200">
              <a:buFont typeface="Brush Script MT" pitchFamily="66" charset="0"/>
              <a:buAutoNum type="arabicParenR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arenR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3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Как можно заработать деньги честно?</a:t>
            </a:r>
            <a:endParaRPr lang="ru-RU" sz="5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65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Своми</a:t>
            </a:r>
            <a:r>
              <a:rPr lang="ru-RU" dirty="0" smtClean="0"/>
              <a:t> руками….</a:t>
            </a:r>
            <a:endParaRPr lang="ru-RU" dirty="0"/>
          </a:p>
        </p:txBody>
      </p:sp>
      <p:pic>
        <p:nvPicPr>
          <p:cNvPr id="4" name="Picture 12" descr="C:\Documents and Settings\Teacher\Рабочий стол\20022012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245" y="1844824"/>
            <a:ext cx="3600400" cy="31818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4648200" y="1628800"/>
            <a:ext cx="4038600" cy="45021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2800" smtClean="0"/>
              <a:t>Сосновая доска обрезная длиной 1200мм.</a:t>
            </a:r>
          </a:p>
          <a:p>
            <a:pPr>
              <a:lnSpc>
                <a:spcPct val="90000"/>
              </a:lnSpc>
              <a:defRPr/>
            </a:pPr>
            <a:r>
              <a:rPr lang="ru-RU" sz="2800" smtClean="0"/>
              <a:t>Инструменты и приспособление: линейка, карандаш, угольник, стусло, ножовка, стамеска, киянка, рубанок, шлифовальная шкурка 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3473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pic>
        <p:nvPicPr>
          <p:cNvPr id="4" name="Picture 4" descr="C:\Documents and Settings\Teacher\Рабочий стол\Ярмарка в цирке\Новая папка (2)\P1070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45" y="2119313"/>
            <a:ext cx="472187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166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pic>
        <p:nvPicPr>
          <p:cNvPr id="4" name="Picture 4" descr="C:\Documents and Settings\Teacher\Рабочий стол\Ярмарка в цирке\Новая папка (2)\P107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84" y="2119313"/>
            <a:ext cx="480419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48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H:\DCIM\Camera\IMG_20150206_12515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38700">
            <a:off x="4537075" y="750888"/>
            <a:ext cx="4405313" cy="2852737"/>
          </a:xfrm>
          <a:prstGeom prst="rect">
            <a:avLst/>
          </a:prstGeom>
        </p:spPr>
      </p:pic>
      <p:pic>
        <p:nvPicPr>
          <p:cNvPr id="5" name="Рисунок 8" descr="H:\DCIM\Camera\IMG_20150206_125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722">
            <a:off x="172448" y="503720"/>
            <a:ext cx="41798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H:\DCIM\Camera\IMG_20150318_134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3558468"/>
            <a:ext cx="42148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Ученик\Desktop\IMG_20141211_112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516">
            <a:off x="5559678" y="2991593"/>
            <a:ext cx="2137303" cy="332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39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 Сшить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891" t="74319" r="16383" b="7805"/>
          <a:stretch>
            <a:fillRect/>
          </a:stretch>
        </p:blipFill>
        <p:spPr bwMode="auto">
          <a:xfrm rot="13460632">
            <a:off x="1211701" y="1163642"/>
            <a:ext cx="1999528" cy="191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18" t="30104" r="17203" b="33407"/>
          <a:stretch>
            <a:fillRect/>
          </a:stretch>
        </p:blipFill>
        <p:spPr bwMode="auto">
          <a:xfrm rot="10800000">
            <a:off x="5148064" y="817582"/>
            <a:ext cx="3545092" cy="22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67" y="3501124"/>
            <a:ext cx="4190825" cy="244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13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81121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Подведение  итога: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200800" cy="439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обществе существуют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социальные группы   классы, социальные слои, различающиеся по величине дохода, уровню образования, профессии, характеру труда.</a:t>
            </a:r>
            <a:endParaRPr lang="ru-RU" sz="4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9"/>
            <a:ext cx="6872644" cy="64807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Рефлекция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92488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Богатые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бедные будут всегда.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Государство должно помогать малоимущим.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нашей стране остро стоит проблема. богатства и бедности.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Стать богатым в нашей стране нельзя только с помощью честного труда.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Государство недостаточно заботиться о малоимущих.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Наше государство преодолевает проблему бедности.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0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Домашнее задание</a:t>
            </a:r>
            <a:endParaRPr lang="ru-RU" sz="36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u="sng" dirty="0"/>
              <a:t>П</a:t>
            </a:r>
            <a:r>
              <a:rPr lang="ru-RU" sz="4000" b="1" u="sng" dirty="0" smtClean="0"/>
              <a:t>исьменный </a:t>
            </a:r>
            <a:r>
              <a:rPr lang="ru-RU" sz="4000" b="1" u="sng" dirty="0"/>
              <a:t>ответ </a:t>
            </a:r>
            <a:endParaRPr lang="ru-RU" sz="4000" b="1" u="sng" dirty="0" smtClean="0"/>
          </a:p>
          <a:p>
            <a:pPr marL="0" indent="0" algn="ctr">
              <a:buNone/>
            </a:pPr>
            <a:r>
              <a:rPr lang="ru-RU" sz="4000" b="1" u="sng" dirty="0" smtClean="0"/>
              <a:t>на </a:t>
            </a:r>
            <a:r>
              <a:rPr lang="ru-RU" sz="4000" b="1" u="sng" dirty="0"/>
              <a:t>вопрос  «Как преодолеть пропасть между бедными и богатыми в современной России?»</a:t>
            </a:r>
            <a:endParaRPr lang="ru-RU" sz="4000" dirty="0"/>
          </a:p>
          <a:p>
            <a:pPr marL="0" indent="0" algn="ctr">
              <a:buNone/>
            </a:pPr>
            <a:endParaRPr lang="ru-RU" sz="4000" dirty="0">
              <a:latin typeface="Monotype Corsiva" panose="03010101010201010101" pitchFamily="66" charset="0"/>
            </a:endParaRPr>
          </a:p>
        </p:txBody>
      </p:sp>
      <p:pic>
        <p:nvPicPr>
          <p:cNvPr id="8" name="Picture 4" descr="ag0002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836712"/>
            <a:ext cx="1428750" cy="113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7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04692" cy="1152129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Проблема урока :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416824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Как </a:t>
            </a:r>
            <a:r>
              <a:rPr lang="ru-RU" sz="4800" dirty="0"/>
              <a:t>преодолеть 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пропасть </a:t>
            </a:r>
            <a:r>
              <a:rPr lang="ru-RU" sz="4800" dirty="0"/>
              <a:t>между бедными и богатыми?</a:t>
            </a:r>
          </a:p>
          <a:p>
            <a:pPr marL="0" indent="0">
              <a:buNone/>
            </a:pPr>
            <a:endParaRPr lang="ru-RU" sz="4800" b="1" i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4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Monotype Corsiva" panose="03010101010201010101" pitchFamily="66" charset="0"/>
              </a:rPr>
              <a:t>I</a:t>
            </a:r>
            <a:r>
              <a:rPr lang="ru-RU" b="1" u="sng" dirty="0">
                <a:latin typeface="Monotype Corsiva" panose="03010101010201010101" pitchFamily="66" charset="0"/>
              </a:rPr>
              <a:t>. Организационный момент.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899592" y="1484784"/>
            <a:ext cx="7416824" cy="4536504"/>
          </a:xfrm>
        </p:spPr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ru-RU" sz="3100" b="1" u="sng" dirty="0" smtClean="0">
                <a:latin typeface="Monotype Corsiva" panose="03010101010201010101" pitchFamily="66" charset="0"/>
              </a:rPr>
              <a:t/>
            </a:r>
            <a:br>
              <a:rPr lang="ru-RU" sz="3100" b="1" u="sng" dirty="0" smtClean="0">
                <a:latin typeface="Monotype Corsiva" panose="03010101010201010101" pitchFamily="66" charset="0"/>
              </a:rPr>
            </a:br>
            <a:r>
              <a:rPr lang="ru-RU" sz="5300" dirty="0" smtClean="0">
                <a:latin typeface="Monotype Corsiva" panose="03010101010201010101" pitchFamily="66" charset="0"/>
              </a:rPr>
              <a:t>Учащиеся </a:t>
            </a:r>
            <a:r>
              <a:rPr lang="ru-RU" sz="5300" dirty="0">
                <a:latin typeface="Monotype Corsiva" panose="03010101010201010101" pitchFamily="66" charset="0"/>
              </a:rPr>
              <a:t>класса получают </a:t>
            </a:r>
            <a:r>
              <a:rPr lang="ru-RU" sz="5300" dirty="0" err="1">
                <a:latin typeface="Monotype Corsiva" panose="03010101010201010101" pitchFamily="66" charset="0"/>
              </a:rPr>
              <a:t>пазлы</a:t>
            </a:r>
            <a:r>
              <a:rPr lang="ru-RU" sz="5300" dirty="0">
                <a:latin typeface="Monotype Corsiva" panose="03010101010201010101" pitchFamily="66" charset="0"/>
              </a:rPr>
              <a:t> разных цветов </a:t>
            </a:r>
            <a:r>
              <a:rPr lang="ru-RU" sz="5300" dirty="0" smtClean="0">
                <a:latin typeface="Monotype Corsiva" panose="03010101010201010101" pitchFamily="66" charset="0"/>
              </a:rPr>
              <a:t>(желтые, фиолетовые </a:t>
            </a:r>
            <a:r>
              <a:rPr lang="ru-RU" sz="5300" dirty="0">
                <a:latin typeface="Monotype Corsiva" panose="03010101010201010101" pitchFamily="66" charset="0"/>
              </a:rPr>
              <a:t>и красные) и в зависимости от цвета своего </a:t>
            </a:r>
            <a:r>
              <a:rPr lang="ru-RU" sz="5300" dirty="0" err="1">
                <a:latin typeface="Monotype Corsiva" panose="03010101010201010101" pitchFamily="66" charset="0"/>
              </a:rPr>
              <a:t>пазла</a:t>
            </a:r>
            <a:r>
              <a:rPr lang="ru-RU" sz="5300" dirty="0">
                <a:latin typeface="Monotype Corsiva" panose="03010101010201010101" pitchFamily="66" charset="0"/>
              </a:rPr>
              <a:t> делятся на 3 группы с условными названиями: «богатые», «бедные» и «средний класс</a:t>
            </a:r>
            <a:r>
              <a:rPr lang="ru-RU" sz="5300" dirty="0" smtClean="0">
                <a:latin typeface="Monotype Corsiva" panose="03010101010201010101" pitchFamily="66" charset="0"/>
              </a:rPr>
              <a:t>».</a:t>
            </a:r>
            <a:endParaRPr lang="ru-RU" sz="53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728628" cy="102724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План урока:</a:t>
            </a:r>
            <a:endParaRPr lang="ru-RU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200800" cy="34699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sz="32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Социальные  </a:t>
            </a:r>
            <a:r>
              <a:rPr lang="ru-RU" altLang="ru-RU" sz="3200" dirty="0">
                <a:solidFill>
                  <a:srgbClr val="400042"/>
                </a:solidFill>
                <a:latin typeface="Monotype Corsiva" panose="03010101010201010101" pitchFamily="66" charset="0"/>
              </a:rPr>
              <a:t>неравенства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32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3200" dirty="0">
                <a:solidFill>
                  <a:srgbClr val="400042"/>
                </a:solidFill>
                <a:latin typeface="Monotype Corsiva" panose="03010101010201010101" pitchFamily="66" charset="0"/>
              </a:rPr>
              <a:t>Как решаются проблемы социального </a:t>
            </a:r>
            <a:r>
              <a:rPr lang="ru-RU" altLang="ru-RU" sz="32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неравенства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32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Закрепление материала . Работа в группах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3200" dirty="0" smtClean="0">
                <a:solidFill>
                  <a:srgbClr val="400042"/>
                </a:solidFill>
                <a:latin typeface="Monotype Corsiva" panose="03010101010201010101" pitchFamily="66" charset="0"/>
              </a:rPr>
              <a:t>Подведение итога</a:t>
            </a:r>
          </a:p>
          <a:p>
            <a:pPr marL="457200" indent="-457200">
              <a:buFont typeface="+mj-lt"/>
              <a:buAutoNum type="arabicPeriod"/>
            </a:pPr>
            <a:endParaRPr lang="ru-RU" altLang="ru-RU" dirty="0" smtClean="0">
              <a:solidFill>
                <a:srgbClr val="400042"/>
              </a:solidFill>
              <a:latin typeface="Monotype Corsiva" panose="03010101010201010101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dirty="0">
              <a:solidFill>
                <a:srgbClr val="400042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2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858" y="14270"/>
            <a:ext cx="7344816" cy="64807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Историческая </a:t>
            </a:r>
            <a:r>
              <a:rPr lang="ru-RU" sz="2400" b="1" dirty="0" smtClean="0">
                <a:latin typeface="Monotype Corsiva" panose="03010101010201010101" pitchFamily="66" charset="0"/>
              </a:rPr>
              <a:t>  справка  </a:t>
            </a:r>
            <a:r>
              <a:rPr lang="ru-RU" sz="2400" b="1" dirty="0">
                <a:latin typeface="Monotype Corsiva" panose="03010101010201010101" pitchFamily="66" charset="0"/>
              </a:rPr>
              <a:t>о зарождении социального неравенства в </a:t>
            </a:r>
            <a:r>
              <a:rPr lang="ru-RU" sz="2400" b="1" dirty="0" smtClean="0">
                <a:latin typeface="Monotype Corsiva" panose="03010101010201010101" pitchFamily="66" charset="0"/>
              </a:rPr>
              <a:t>обществе.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5400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КАСТЫ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ИНДИИ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0304771"/>
              </p:ext>
            </p:extLst>
          </p:nvPr>
        </p:nvGraphicFramePr>
        <p:xfrm>
          <a:off x="3009125" y="1268760"/>
          <a:ext cx="3422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Лист" r:id="rId3" imgW="3422160" imgH="466560" progId="Excel.Sheet.8">
                  <p:embed/>
                </p:oleObj>
              </mc:Choice>
              <mc:Fallback>
                <p:oleObj name="Лист" r:id="rId3" imgW="3422160" imgH="466560" progId="Excel.Sheet.8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125" y="1268760"/>
                        <a:ext cx="34226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низ 4"/>
          <p:cNvSpPr/>
          <p:nvPr/>
        </p:nvSpPr>
        <p:spPr bwMode="auto">
          <a:xfrm>
            <a:off x="4435242" y="1824774"/>
            <a:ext cx="432048" cy="57606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14141"/>
              </p:ext>
            </p:extLst>
          </p:nvPr>
        </p:nvGraphicFramePr>
        <p:xfrm>
          <a:off x="2981333" y="2420350"/>
          <a:ext cx="34290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Лист" r:id="rId5" imgW="3422160" imgH="466560" progId="Excel.Sheet.8">
                  <p:embed/>
                </p:oleObj>
              </mc:Choice>
              <mc:Fallback>
                <p:oleObj name="Лист" r:id="rId5" imgW="3422160" imgH="466560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33" y="2420350"/>
                        <a:ext cx="34290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104417"/>
              </p:ext>
            </p:extLst>
          </p:nvPr>
        </p:nvGraphicFramePr>
        <p:xfrm>
          <a:off x="3005950" y="3429000"/>
          <a:ext cx="3429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Лист" r:id="rId7" imgW="3422160" imgH="466560" progId="Excel.Sheet.8">
                  <p:embed/>
                </p:oleObj>
              </mc:Choice>
              <mc:Fallback>
                <p:oleObj name="Лист" r:id="rId7" imgW="3422160" imgH="466560" progId="Excel.Sheet.8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950" y="3429000"/>
                        <a:ext cx="3429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низ 7"/>
          <p:cNvSpPr/>
          <p:nvPr/>
        </p:nvSpPr>
        <p:spPr bwMode="auto">
          <a:xfrm>
            <a:off x="4435242" y="2852936"/>
            <a:ext cx="432048" cy="57606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435242" y="3861048"/>
            <a:ext cx="432048" cy="57606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19322"/>
              </p:ext>
            </p:extLst>
          </p:nvPr>
        </p:nvGraphicFramePr>
        <p:xfrm>
          <a:off x="3005950" y="4441038"/>
          <a:ext cx="3429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Лист" r:id="rId9" imgW="3422160" imgH="466560" progId="Excel.Sheet.8">
                  <p:embed/>
                </p:oleObj>
              </mc:Choice>
              <mc:Fallback>
                <p:oleObj name="Лист" r:id="rId9" imgW="3422160" imgH="466560" progId="Excel.Sheet.8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950" y="4441038"/>
                        <a:ext cx="34290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40151"/>
              </p:ext>
            </p:extLst>
          </p:nvPr>
        </p:nvGraphicFramePr>
        <p:xfrm>
          <a:off x="2957469" y="5589240"/>
          <a:ext cx="3429000" cy="51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Лист" r:id="rId11" imgW="3422160" imgH="457200" progId="Excel.Sheet.8">
                  <p:embed/>
                </p:oleObj>
              </mc:Choice>
              <mc:Fallback>
                <p:oleObj name="Лист" r:id="rId11" imgW="3422160" imgH="457200" progId="Excel.Sheet.8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469" y="5589240"/>
                        <a:ext cx="3429000" cy="515839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низ 11"/>
          <p:cNvSpPr/>
          <p:nvPr/>
        </p:nvSpPr>
        <p:spPr bwMode="auto">
          <a:xfrm>
            <a:off x="4455945" y="4869160"/>
            <a:ext cx="432048" cy="576064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763037"/>
            <a:ext cx="2376264" cy="3805809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 descr="Почтовая бумага"/>
          <p:cNvSpPr txBox="1">
            <a:spLocks noChangeArrowheads="1"/>
          </p:cNvSpPr>
          <p:nvPr/>
        </p:nvSpPr>
        <p:spPr>
          <a:xfrm>
            <a:off x="3995935" y="1700808"/>
            <a:ext cx="3899471" cy="417611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Брахманы-самая почитаемая часть населения Индии.</a:t>
            </a:r>
          </a:p>
          <a:p>
            <a:pPr algn="ctr">
              <a:buFont typeface="Monotype Sort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Брахманы  общались с богом.</a:t>
            </a:r>
          </a:p>
          <a:p>
            <a:pPr algn="ctr">
              <a:buFont typeface="Monotype Sort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Жизнь брахмана делилась на три части-учение, обзаведение семьей,</a:t>
            </a:r>
          </a:p>
          <a:p>
            <a:pPr algn="ctr">
              <a:buFont typeface="Monotype Sort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Отшельничество.</a:t>
            </a:r>
            <a:r>
              <a:rPr lang="ru-RU" sz="2800" dirty="0" smtClean="0">
                <a:solidFill>
                  <a:schemeClr val="accent1"/>
                </a:solidFill>
              </a:rPr>
              <a:t>.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60348315"/>
              </p:ext>
            </p:extLst>
          </p:nvPr>
        </p:nvGraphicFramePr>
        <p:xfrm>
          <a:off x="1907704" y="764704"/>
          <a:ext cx="5004281" cy="68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Лист" r:id="rId5" imgW="3422160" imgH="466560" progId="Excel.Sheet.8">
                  <p:embed/>
                </p:oleObj>
              </mc:Choice>
              <mc:Fallback>
                <p:oleObj name="Лист" r:id="rId5" imgW="3422160" imgH="466560" progId="Excel.Sheet.8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764704"/>
                        <a:ext cx="5004281" cy="682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31986"/>
              </p:ext>
            </p:extLst>
          </p:nvPr>
        </p:nvGraphicFramePr>
        <p:xfrm>
          <a:off x="2843808" y="764704"/>
          <a:ext cx="34290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Лист" r:id="rId3" imgW="3422160" imgH="466560" progId="Excel.Sheet.8">
                  <p:embed/>
                </p:oleObj>
              </mc:Choice>
              <mc:Fallback>
                <p:oleObj name="Лист" r:id="rId3" imgW="3422160" imgH="466560" progId="Excel.Sheet.8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764704"/>
                        <a:ext cx="34290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1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1186608" y="1412776"/>
            <a:ext cx="2562967" cy="4824511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4" descr="Почтовая бумага"/>
          <p:cNvSpPr txBox="1">
            <a:spLocks noChangeArrowheads="1"/>
          </p:cNvSpPr>
          <p:nvPr/>
        </p:nvSpPr>
        <p:spPr>
          <a:xfrm>
            <a:off x="4217988" y="1700808"/>
            <a:ext cx="3954412" cy="3096344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Воины-самые знатные люди в Индии .Из них происходили Цари и Князья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421</TotalTime>
  <Words>562</Words>
  <Application>Microsoft Office PowerPoint</Application>
  <PresentationFormat>Экран (4:3)</PresentationFormat>
  <Paragraphs>129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Brush Script MT</vt:lpstr>
      <vt:lpstr>Constantia</vt:lpstr>
      <vt:lpstr>Franklin Gothic Book</vt:lpstr>
      <vt:lpstr>Monotype Corsiva</vt:lpstr>
      <vt:lpstr>Monotype Sorts</vt:lpstr>
      <vt:lpstr>Rage Italic</vt:lpstr>
      <vt:lpstr>Wingdings</vt:lpstr>
      <vt:lpstr>Кнопка</vt:lpstr>
      <vt:lpstr>Лист</vt:lpstr>
      <vt:lpstr>  Тема урока: «Социальное неравенство» </vt:lpstr>
      <vt:lpstr> Цели урока: </vt:lpstr>
      <vt:lpstr>Задачи урока:</vt:lpstr>
      <vt:lpstr>Проблема урока :</vt:lpstr>
      <vt:lpstr>I. Организационный момент. </vt:lpstr>
      <vt:lpstr>План урока:</vt:lpstr>
      <vt:lpstr>Историческая   справка  о зарождении социального неравенства в обществе.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Дворянское сословие </vt:lpstr>
      <vt:lpstr>Духовенство</vt:lpstr>
      <vt:lpstr>Купцы</vt:lpstr>
      <vt:lpstr>Крестьяне</vt:lpstr>
      <vt:lpstr> Социальное  неравенство – </vt:lpstr>
      <vt:lpstr>Презентация PowerPoint</vt:lpstr>
      <vt:lpstr>Презентация PowerPoint</vt:lpstr>
      <vt:lpstr>Презентация PowerPoint</vt:lpstr>
      <vt:lpstr> Социальное деление на группы: </vt:lpstr>
      <vt:lpstr>Высший класс -  люди,   которые   владеют   большими   имуществами,  деньгами</vt:lpstr>
      <vt:lpstr>Источники  получения  доходов  богатыми  людьми </vt:lpstr>
      <vt:lpstr>Источники  получения  доходов  среднего класса </vt:lpstr>
      <vt:lpstr>Источники получения доходов бедными людьми </vt:lpstr>
      <vt:lpstr>Доходные профессии  ( банкир, директор фирмы, стилист )  </vt:lpstr>
      <vt:lpstr>Недоходные профессии  (уборщица,  дворник, санитарка)   </vt:lpstr>
      <vt:lpstr> Как решаются проблемы  социального неравенства в России?</vt:lpstr>
      <vt:lpstr>Начало групповой работы. </vt:lpstr>
      <vt:lpstr>Презентация PowerPoint</vt:lpstr>
      <vt:lpstr>Своми руками….</vt:lpstr>
      <vt:lpstr>Шаг 1</vt:lpstr>
      <vt:lpstr>Шаг 2</vt:lpstr>
      <vt:lpstr>Презентация PowerPoint</vt:lpstr>
      <vt:lpstr>                Сшить </vt:lpstr>
      <vt:lpstr>Подведение  итога:</vt:lpstr>
      <vt:lpstr>Рефлекция</vt:lpstr>
      <vt:lpstr>Домашнее задание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неравенство</dc:title>
  <dc:creator>Саргылана</dc:creator>
  <cp:lastModifiedBy>Саргылана</cp:lastModifiedBy>
  <cp:revision>25</cp:revision>
  <dcterms:created xsi:type="dcterms:W3CDTF">2014-10-29T12:48:40Z</dcterms:created>
  <dcterms:modified xsi:type="dcterms:W3CDTF">2015-10-27T00:00:47Z</dcterms:modified>
</cp:coreProperties>
</file>