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6"/>
  </p:notesMasterIdLst>
  <p:sldIdLst>
    <p:sldId id="268" r:id="rId2"/>
    <p:sldId id="274" r:id="rId3"/>
    <p:sldId id="256" r:id="rId4"/>
    <p:sldId id="258" r:id="rId5"/>
    <p:sldId id="257" r:id="rId6"/>
    <p:sldId id="276" r:id="rId7"/>
    <p:sldId id="278" r:id="rId8"/>
    <p:sldId id="259" r:id="rId9"/>
    <p:sldId id="260" r:id="rId10"/>
    <p:sldId id="280" r:id="rId11"/>
    <p:sldId id="267" r:id="rId12"/>
    <p:sldId id="282" r:id="rId13"/>
    <p:sldId id="271" r:id="rId14"/>
    <p:sldId id="284" r:id="rId15"/>
    <p:sldId id="266" r:id="rId16"/>
    <p:sldId id="263" r:id="rId17"/>
    <p:sldId id="273" r:id="rId18"/>
    <p:sldId id="287" r:id="rId19"/>
    <p:sldId id="288" r:id="rId20"/>
    <p:sldId id="289" r:id="rId21"/>
    <p:sldId id="290" r:id="rId22"/>
    <p:sldId id="292" r:id="rId23"/>
    <p:sldId id="294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00CCFF"/>
    <a:srgbClr val="99CCFF"/>
    <a:srgbClr val="99FFCC"/>
    <a:srgbClr val="FB76FE"/>
    <a:srgbClr val="F94994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4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53E6-9687-483A-BE96-BDFBCCF63432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1284-3FC3-4ADD-B151-FEEEF6A0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00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1284-3FC3-4ADD-B151-FEEEF6A03AE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7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</p:grpSp>
      <p:sp>
        <p:nvSpPr>
          <p:cNvPr id="727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27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FE286-7BCC-4FEE-AAA8-E906ADBFF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658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7EB0-A4C4-440F-AB3F-D9CD79311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320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A644-E357-4127-B4F9-75FEB3ADC0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508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1172-08DE-40CA-9C35-0D21D08A7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590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3CBA-AD13-4854-84A0-17262DF1F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484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5F93-852D-486A-9E13-A6F8876CE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816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3ADE-1EA2-4B9B-9AE3-FE782A54F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912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9948-B861-4E71-94EA-9083B30DF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763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AF9A-A1FF-4C94-8E2C-902B35F40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144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EF1F-0501-4FE7-9D87-6B5BBBFDF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3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2F3A-A37F-478B-A2AC-52F8FE18A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263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35311-E935-44D5-9462-6DCED1C084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3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D495-EE32-4E0F-9E31-D09545555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37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6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6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6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17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7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</p:grpSp>
      <p:sp>
        <p:nvSpPr>
          <p:cNvPr id="717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4B4FB08-FECE-46A9-B2EB-DD7B71EC59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w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hyperlink" Target="file:///E:\&#1052;&#1072;&#1090;&#1077;&#1084;&#1072;&#1090;&#1080;&#1082;&#1072;\&#1055;&#1044;&#1044;\&#1086;&#1090;&#1082;&#1088;&#1099;&#1090;&#1086;&#1077;%20&#1079;&#1072;&#1085;&#1103;&#1090;&#1080;&#1077;%2013%20&#1084;&#1072;&#1103;\deti_bdd1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640"/>
            <a:ext cx="8642350" cy="6480448"/>
          </a:xfrm>
          <a:gradFill rotWithShape="1">
            <a:gsLst>
              <a:gs pos="0">
                <a:srgbClr val="57EB93"/>
              </a:gs>
              <a:gs pos="100000">
                <a:srgbClr val="33CCFF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i="1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i="1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i="1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i="1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i="1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i="1" dirty="0" smtClean="0"/>
          </a:p>
          <a:p>
            <a:pPr algn="r" eaLnBrk="1" hangingPunct="1">
              <a:lnSpc>
                <a:spcPct val="80000"/>
              </a:lnSpc>
              <a:defRPr/>
            </a:pPr>
            <a:endParaRPr lang="ru-RU" alt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Составила: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едагог дополнительного образования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Аргунова</a:t>
            </a: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ru-RU" sz="1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Агафия</a:t>
            </a: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Дмитриевна</a:t>
            </a:r>
            <a:endParaRPr lang="ru-RU" altLang="ru-RU" sz="1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2015 </a:t>
            </a: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</a:t>
            </a:r>
            <a:r>
              <a:rPr lang="ru-RU" alt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6" name="Picture 2" descr="D:\Запись\Природа Погода\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6" y="164689"/>
            <a:ext cx="8713662" cy="261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89" name="Rectangle 21"/>
          <p:cNvSpPr>
            <a:spLocks noChangeArrowheads="1"/>
          </p:cNvSpPr>
          <p:nvPr/>
        </p:nvSpPr>
        <p:spPr bwMode="auto">
          <a:xfrm flipH="1">
            <a:off x="250825" y="2276475"/>
            <a:ext cx="73025" cy="3992563"/>
          </a:xfrm>
          <a:prstGeom prst="rect">
            <a:avLst/>
          </a:prstGeom>
          <a:gradFill rotWithShape="1">
            <a:gsLst>
              <a:gs pos="0">
                <a:srgbClr val="57EB93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24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i="1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i="1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i="1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2400" smtClean="0"/>
          </a:p>
          <a:p>
            <a:pPr algn="r" eaLnBrk="1" hangingPunct="1">
              <a:lnSpc>
                <a:spcPct val="80000"/>
              </a:lnSpc>
              <a:defRPr/>
            </a:pPr>
            <a:endParaRPr lang="ru-RU" altLang="ru-RU" sz="240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396008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ast Impacted" pitchFamily="2" charset="0"/>
              </a:rPr>
              <a:t> ПРАВИЛА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east Impacted" pitchFamily="2" charset="0"/>
              </a:rPr>
              <a:t>ДВИЖЕНИЯ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Beast Impacted" pitchFamily="2" charset="0"/>
            </a:endParaRPr>
          </a:p>
        </p:txBody>
      </p:sp>
      <p:pic>
        <p:nvPicPr>
          <p:cNvPr id="7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00808"/>
            <a:ext cx="3433302" cy="38862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850" y="476250"/>
            <a:ext cx="84963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Республика Саха (Якутия)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Верхоянский</a:t>
            </a:r>
            <a:r>
              <a:rPr lang="ru-RU" alt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район МБОУ  «</a:t>
            </a:r>
            <a:r>
              <a:rPr lang="ru-RU" alt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Эгинская</a:t>
            </a:r>
            <a:r>
              <a:rPr lang="ru-RU" alt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СОШ»</a:t>
            </a:r>
            <a:endParaRPr lang="ru-RU" alt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64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>
                <a:solidFill>
                  <a:srgbClr val="FF9900"/>
                </a:solidFill>
              </a:rPr>
              <a:t>Кто поможет вам перейти через дорогу?</a:t>
            </a:r>
          </a:p>
        </p:txBody>
      </p:sp>
      <p:pic>
        <p:nvPicPr>
          <p:cNvPr id="11267" name="Picture 7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71700" y="2387600"/>
            <a:ext cx="609600" cy="609600"/>
          </a:xfrm>
        </p:spPr>
      </p:pic>
      <p:pic>
        <p:nvPicPr>
          <p:cNvPr id="11268" name="Picture 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62700" y="2387600"/>
            <a:ext cx="609600" cy="609600"/>
          </a:xfrm>
        </p:spPr>
      </p:pic>
      <p:pic>
        <p:nvPicPr>
          <p:cNvPr id="11269" name="Picture 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71700" y="4727575"/>
            <a:ext cx="609600" cy="609600"/>
          </a:xfrm>
        </p:spPr>
      </p:pic>
      <p:pic>
        <p:nvPicPr>
          <p:cNvPr id="40964" name="Picture 4" descr="zebr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60575"/>
            <a:ext cx="19431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COW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 descr="Hors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21605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23850" y="2636838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корова?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804025" y="2852738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лошадь?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779838" y="1557338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зебра?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971550" y="3644900"/>
            <a:ext cx="7345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пешеходный        переход</a:t>
            </a:r>
          </a:p>
        </p:txBody>
      </p:sp>
      <p:sp>
        <p:nvSpPr>
          <p:cNvPr id="41011" name="Rectangle 51"/>
          <p:cNvSpPr>
            <a:spLocks noChangeArrowheads="1"/>
          </p:cNvSpPr>
          <p:nvPr/>
        </p:nvSpPr>
        <p:spPr bwMode="auto">
          <a:xfrm>
            <a:off x="468313" y="4365625"/>
            <a:ext cx="8135937" cy="2016125"/>
          </a:xfrm>
          <a:prstGeom prst="rect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12" name="Rectangle 52"/>
          <p:cNvSpPr>
            <a:spLocks noChangeArrowheads="1"/>
          </p:cNvSpPr>
          <p:nvPr/>
        </p:nvSpPr>
        <p:spPr bwMode="auto">
          <a:xfrm>
            <a:off x="755650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1692275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2700338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708400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4643438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18" name="Rectangle 58"/>
          <p:cNvSpPr>
            <a:spLocks noChangeArrowheads="1"/>
          </p:cNvSpPr>
          <p:nvPr/>
        </p:nvSpPr>
        <p:spPr bwMode="auto">
          <a:xfrm>
            <a:off x="5651500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20" name="Rectangle 60"/>
          <p:cNvSpPr>
            <a:spLocks noChangeArrowheads="1"/>
          </p:cNvSpPr>
          <p:nvPr/>
        </p:nvSpPr>
        <p:spPr bwMode="auto">
          <a:xfrm>
            <a:off x="6659563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1021" name="Rectangle 61"/>
          <p:cNvSpPr>
            <a:spLocks noChangeArrowheads="1"/>
          </p:cNvSpPr>
          <p:nvPr/>
        </p:nvSpPr>
        <p:spPr bwMode="auto">
          <a:xfrm>
            <a:off x="7667625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41027" name="j00715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72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8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62700" y="4727575"/>
            <a:ext cx="609600" cy="609600"/>
          </a:xfrm>
        </p:spPr>
      </p:pic>
      <p:pic>
        <p:nvPicPr>
          <p:cNvPr id="11288" name="Picture 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09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312" fill="hold"/>
                                        <p:tgtEl>
                                          <p:spTgt spid="41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412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09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412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09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0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7"/>
                </p:tgtEl>
              </p:cMediaNode>
            </p:audio>
          </p:childTnLst>
        </p:cTn>
      </p:par>
    </p:tnLst>
    <p:bldLst>
      <p:bldP spid="40962" grpId="0"/>
      <p:bldP spid="40972" grpId="0"/>
      <p:bldP spid="40972" grpId="1"/>
      <p:bldP spid="40976" grpId="0"/>
      <p:bldP spid="40988" grpId="0"/>
      <p:bldP spid="41011" grpId="0" animBg="1"/>
      <p:bldP spid="41012" grpId="0" animBg="1"/>
      <p:bldP spid="41014" grpId="0" animBg="1"/>
      <p:bldP spid="41015" grpId="0" animBg="1"/>
      <p:bldP spid="41016" grpId="0" animBg="1"/>
      <p:bldP spid="41017" grpId="0" animBg="1"/>
      <p:bldP spid="41018" grpId="0" animBg="1"/>
      <p:bldP spid="41020" grpId="0" animBg="1"/>
      <p:bldP spid="410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3865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smtClean="0">
                <a:hlinkClick r:id="rId2" action="ppaction://hlinkfile"/>
              </a:rPr>
              <a:t>deti_bdd1.avi</a:t>
            </a:r>
            <a:endParaRPr lang="ru-RU" altLang="ru-RU" sz="18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b="1" smtClean="0"/>
              <a:t>Участники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4000" b="1" smtClean="0"/>
              <a:t> дорожного   движения</a:t>
            </a:r>
          </a:p>
        </p:txBody>
      </p:sp>
      <p:pic>
        <p:nvPicPr>
          <p:cNvPr id="65540" name="Picture 4" descr="MIS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97200"/>
            <a:ext cx="2447925" cy="3455988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HAPPYBO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2065338" cy="33528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HAPPYGR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84538"/>
            <a:ext cx="2351088" cy="269875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1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559675" cy="1800225"/>
          </a:xfrm>
          <a:solidFill>
            <a:srgbClr val="CCFF33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800" i="1" dirty="0" smtClean="0">
                <a:solidFill>
                  <a:srgbClr val="000066"/>
                </a:solidFill>
              </a:rPr>
              <a:t>Какие  могут  быть  </a:t>
            </a:r>
            <a:br>
              <a:rPr lang="ru-RU" altLang="ru-RU" sz="4800" i="1" dirty="0" smtClean="0">
                <a:solidFill>
                  <a:srgbClr val="000066"/>
                </a:solidFill>
              </a:rPr>
            </a:br>
            <a:r>
              <a:rPr lang="ru-RU" altLang="ru-RU" sz="4800" i="1" dirty="0" smtClean="0">
                <a:solidFill>
                  <a:srgbClr val="000066"/>
                </a:solidFill>
              </a:rPr>
              <a:t>последствия?</a:t>
            </a:r>
          </a:p>
        </p:txBody>
      </p:sp>
      <p:pic>
        <p:nvPicPr>
          <p:cNvPr id="37894" name="Picture 6" descr="j02836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5743"/>
            <a:ext cx="20161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EA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3817952"/>
            <a:ext cx="1817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90100" y="116632"/>
            <a:ext cx="8447088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Если на дороге случилась беда -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20623332">
            <a:off x="2258786" y="1471845"/>
            <a:ext cx="4906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>
                <a:solidFill>
                  <a:srgbClr val="E1DC06"/>
                </a:solidFill>
              </a:rPr>
              <a:t>Срочно звони  - </a:t>
            </a:r>
          </a:p>
        </p:txBody>
      </p:sp>
      <p:pic>
        <p:nvPicPr>
          <p:cNvPr id="8" name="Picture 4" descr="пожарна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48" y="2054786"/>
            <a:ext cx="47450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58a2a73c_police car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365104"/>
            <a:ext cx="3278138" cy="23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ambulanc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348794"/>
            <a:ext cx="3891607" cy="18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04855" y="1484784"/>
            <a:ext cx="954087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3300"/>
                </a:solidFill>
              </a:rPr>
              <a:t>01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7544" y="3610536"/>
            <a:ext cx="95408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3300"/>
                </a:solidFill>
              </a:rPr>
              <a:t>02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68144" y="5732584"/>
            <a:ext cx="1142183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3300"/>
                </a:solidFill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7088" y="1214438"/>
            <a:ext cx="66262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         </a:t>
            </a:r>
            <a:r>
              <a:rPr lang="ru-RU" sz="2800" b="1" i="1" dirty="0"/>
              <a:t>Улицу переходи </a:t>
            </a:r>
          </a:p>
          <a:p>
            <a:r>
              <a:rPr lang="ru-RU" sz="2800" b="1" i="1" dirty="0"/>
              <a:t>         Лишь на перекрестке бодро. </a:t>
            </a:r>
          </a:p>
          <a:p>
            <a:r>
              <a:rPr lang="ru-RU" sz="2800" b="1" i="1" dirty="0"/>
              <a:t>         На дороге не спеши </a:t>
            </a:r>
          </a:p>
          <a:p>
            <a:r>
              <a:rPr lang="ru-RU" sz="2800" b="1" i="1" dirty="0"/>
              <a:t>         И забудь свои скейтборды. </a:t>
            </a:r>
          </a:p>
          <a:p>
            <a:r>
              <a:rPr lang="ru-RU" sz="2800" b="1" i="1" dirty="0"/>
              <a:t>         Повнимательней смотри:</a:t>
            </a:r>
          </a:p>
          <a:p>
            <a:r>
              <a:rPr lang="ru-RU" sz="2800" b="1" i="1" dirty="0"/>
              <a:t>         Раз налево, раз направо.</a:t>
            </a:r>
          </a:p>
          <a:p>
            <a:r>
              <a:rPr lang="ru-RU" sz="2800" b="1" i="1" dirty="0"/>
              <a:t>         Безопасно - так иди,</a:t>
            </a:r>
          </a:p>
          <a:p>
            <a:r>
              <a:rPr lang="ru-RU" sz="2800" b="1" i="1" dirty="0"/>
              <a:t>         Но контроль держи исправно.</a:t>
            </a:r>
          </a:p>
        </p:txBody>
      </p:sp>
      <p:pic>
        <p:nvPicPr>
          <p:cNvPr id="5" name="Picture 8" descr="MANWAL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357688"/>
            <a:ext cx="13573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by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88913"/>
            <a:ext cx="22050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3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97656 -0.00371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4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xmlns="" val="16176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20688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khive" pitchFamily="34" charset="0"/>
              </a:rPr>
              <a:t>В год на нашей планете в </a:t>
            </a:r>
          </a:p>
          <a:p>
            <a:r>
              <a:rPr lang="ru-RU" b="1" dirty="0">
                <a:latin typeface="Arkhive" pitchFamily="34" charset="0"/>
              </a:rPr>
              <a:t>автокатастрофах</a:t>
            </a:r>
          </a:p>
          <a:p>
            <a:r>
              <a:rPr lang="ru-RU" b="1" dirty="0">
                <a:latin typeface="Arkhive" pitchFamily="34" charset="0"/>
              </a:rPr>
              <a:t>гибнет</a:t>
            </a:r>
          </a:p>
          <a:p>
            <a:r>
              <a:rPr lang="ru-RU" b="1" dirty="0">
                <a:latin typeface="Arkhive" pitchFamily="34" charset="0"/>
              </a:rPr>
              <a:t>          до </a:t>
            </a:r>
          </a:p>
          <a:p>
            <a:r>
              <a:rPr lang="ru-RU" b="1" dirty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b="1" dirty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b="1" dirty="0">
                <a:latin typeface="Arkhive" pitchFamily="34" charset="0"/>
              </a:rPr>
              <a:t>человек,</a:t>
            </a:r>
          </a:p>
          <a:p>
            <a:r>
              <a:rPr lang="ru-RU" b="1" dirty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b="1" dirty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b="1" dirty="0">
                <a:latin typeface="Arkhive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3933056"/>
            <a:ext cx="6156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stra" pitchFamily="2" charset="0"/>
              </a:rPr>
              <a:t>Чтоб на всех автодорогах</a:t>
            </a:r>
          </a:p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stra" pitchFamily="2" charset="0"/>
              </a:rPr>
              <a:t>Аварий не было у нас,</a:t>
            </a:r>
          </a:p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stra" pitchFamily="2" charset="0"/>
              </a:rPr>
              <a:t>Учите правила движенья</a:t>
            </a:r>
          </a:p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stra" pitchFamily="2" charset="0"/>
              </a:rPr>
              <a:t>И помните про наш наказ!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7" name="Picture 2" descr="D:\пдд\картинки\skazki-003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0998" y="-222104"/>
            <a:ext cx="5029200" cy="3495675"/>
          </a:xfrm>
          <a:prstGeom prst="rect">
            <a:avLst/>
          </a:prstGeom>
          <a:noFill/>
        </p:spPr>
      </p:pic>
      <p:pic>
        <p:nvPicPr>
          <p:cNvPr id="8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0590" y="0"/>
            <a:ext cx="937540" cy="1250053"/>
          </a:xfrm>
          <a:prstGeom prst="rect">
            <a:avLst/>
          </a:prstGeom>
          <a:noFill/>
        </p:spPr>
      </p:pic>
      <p:pic>
        <p:nvPicPr>
          <p:cNvPr id="10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510516"/>
            <a:ext cx="2785906" cy="315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1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587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xmlns="" val="27441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xmlns="" val="31252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574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30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:\Запись\Природа Погода\priroda06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59709"/>
            <a:ext cx="9144000" cy="33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467544" y="116632"/>
            <a:ext cx="8435280" cy="5256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Детям знать положено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Правила дорожные!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Ты, 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доверься им: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Будешь цел и невредим!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979613" y="549275"/>
            <a:ext cx="6981825" cy="12969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ru-RU" altLang="ru-RU" sz="4000" b="1" i="1" smtClean="0">
                <a:solidFill>
                  <a:schemeClr val="tx1"/>
                </a:solidFill>
              </a:rPr>
              <a:t>Каждый ребёнок должен знать с пелёнок!!!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205038"/>
            <a:ext cx="1584325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9600" b="1" smtClean="0">
                <a:solidFill>
                  <a:srgbClr val="E40616"/>
                </a:solidFill>
              </a:rPr>
              <a:t>П.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827088" y="3429000"/>
            <a:ext cx="1657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9600" b="1">
                <a:solidFill>
                  <a:srgbClr val="E40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Д.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827088" y="4868863"/>
            <a:ext cx="15113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9600" b="1">
                <a:solidFill>
                  <a:srgbClr val="E40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Д.</a:t>
            </a:r>
          </a:p>
        </p:txBody>
      </p:sp>
      <p:pic>
        <p:nvPicPr>
          <p:cNvPr id="2070" name="Picture 22" descr="AG003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6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195513" y="4005263"/>
            <a:ext cx="3889375" cy="792162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172B17"/>
                </a:solidFill>
              </a:rPr>
              <a:t>дорожного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124075" y="2565400"/>
            <a:ext cx="3095625" cy="792163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172B17"/>
                </a:solidFill>
              </a:rPr>
              <a:t>правила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124075" y="5300663"/>
            <a:ext cx="3384550" cy="8636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172B17"/>
                </a:solidFill>
              </a:rPr>
              <a:t>движения</a:t>
            </a:r>
          </a:p>
        </p:txBody>
      </p:sp>
      <p:pic>
        <p:nvPicPr>
          <p:cNvPr id="5133" name="Picture 13" descr="D:\Запись\дети\baby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013371" cy="29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0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3850" y="476250"/>
            <a:ext cx="8496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ты собрался в  школу  пойти,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01650" y="5084763"/>
            <a:ext cx="8642350" cy="1616075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i="1">
                <a:solidFill>
                  <a:srgbClr val="F949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Путь свой безопасный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i="1">
                <a:solidFill>
                  <a:srgbClr val="F949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 мамой обсуди!</a:t>
            </a:r>
          </a:p>
        </p:txBody>
      </p:sp>
      <p:pic>
        <p:nvPicPr>
          <p:cNvPr id="19466" name="Picture 10" descr="moth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23034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BU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86423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3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30781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79388" y="2997200"/>
            <a:ext cx="612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6000" b="1">
                <a:solidFill>
                  <a:srgbClr val="E40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Рядом с тобою много машин!</a:t>
            </a:r>
          </a:p>
        </p:txBody>
      </p:sp>
      <p:pic>
        <p:nvPicPr>
          <p:cNvPr id="18449" name="MSSN1476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MSSN00638A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604250" y="2276475"/>
            <a:ext cx="304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50825" y="333375"/>
            <a:ext cx="4032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 улице</a:t>
            </a:r>
            <a:r>
              <a:rPr lang="ru-RU" altLang="ru-RU" sz="6000" b="1">
                <a:latin typeface="Arial" pitchFamily="34" charset="0"/>
              </a:rPr>
              <a:t> 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50825" y="1628775"/>
            <a:ext cx="5616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ты не один,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8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1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4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b="1" smtClean="0">
                <a:solidFill>
                  <a:schemeClr val="tx1"/>
                </a:solidFill>
              </a:rPr>
              <a:t>Какой транспорт можно встретить на улице?</a:t>
            </a:r>
          </a:p>
        </p:txBody>
      </p:sp>
      <p:pic>
        <p:nvPicPr>
          <p:cNvPr id="20484" name="Picture 4" descr="tech-motorcycle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5300663"/>
            <a:ext cx="1727200" cy="1341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 descr="sci-bulldoz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8797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AMBUL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24175"/>
            <a:ext cx="137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sci-truck_with_bik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37063"/>
            <a:ext cx="19446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sci-emergency_truc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17287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50825" y="1989138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ru-RU" sz="3600" i="1">
                <a:solidFill>
                  <a:srgbClr val="0701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▲</a:t>
            </a:r>
            <a:r>
              <a:rPr lang="ru-RU" altLang="ru-RU" sz="3600" i="1">
                <a:solidFill>
                  <a:srgbClr val="0701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i="1">
                <a:solidFill>
                  <a:srgbClr val="0701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Тяжёлая техника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124075" y="3500438"/>
            <a:ext cx="676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i="1">
                <a:solidFill>
                  <a:srgbClr val="E40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</a:rPr>
              <a:t>▲ </a:t>
            </a:r>
            <a:r>
              <a:rPr lang="ru-RU" altLang="ru-RU" sz="3200" b="1" i="1">
                <a:solidFill>
                  <a:srgbClr val="FB76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Специальные автомобили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50825" y="4652963"/>
            <a:ext cx="640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</a:rPr>
              <a:t>▲</a:t>
            </a:r>
            <a:r>
              <a:rPr lang="ru-RU" altLang="ru-RU" sz="3600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altLang="ru-RU" sz="3600" b="1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Легковые автомобили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79388" y="5546725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i="1">
                <a:solidFill>
                  <a:srgbClr val="0371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</a:rPr>
              <a:t>▲</a:t>
            </a:r>
            <a:r>
              <a:rPr lang="ru-RU" altLang="ru-RU" sz="3600" i="1">
                <a:solidFill>
                  <a:srgbClr val="0371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ru-RU" altLang="ru-RU" sz="4000" b="1" i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Мотоциклы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96" grpId="0"/>
      <p:bldP spid="20497" grpId="0"/>
      <p:bldP spid="20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E40616"/>
                </a:solidFill>
              </a:rPr>
              <a:t>Кем вы являетесь на улице?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b="1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  е  ш  е  н  о  с  ы  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55875" y="2924175"/>
            <a:ext cx="5329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b="1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  е  ш  е  в  о  з  ы  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5040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b="1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  е  ш  е  х  о  д  ы  ?</a:t>
            </a:r>
            <a:endParaRPr lang="ru-RU" altLang="ru-RU" sz="3600">
              <a:latin typeface="Arial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00338" y="5300663"/>
            <a:ext cx="5472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b="1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  е  ш  е  л  ё  т  ы  ?</a:t>
            </a:r>
          </a:p>
        </p:txBody>
      </p:sp>
      <p:pic>
        <p:nvPicPr>
          <p:cNvPr id="27658" name="Picture 10" descr="J00761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12969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angel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10509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pres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84538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j0232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88118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3419475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5508625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627313" y="2133600"/>
            <a:ext cx="3384550" cy="194468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10" name="AutoShape 62"/>
          <p:cNvSpPr>
            <a:spLocks noChangeArrowheads="1"/>
          </p:cNvSpPr>
          <p:nvPr/>
        </p:nvSpPr>
        <p:spPr bwMode="auto">
          <a:xfrm>
            <a:off x="468313" y="3644900"/>
            <a:ext cx="1511300" cy="769938"/>
          </a:xfrm>
          <a:custGeom>
            <a:avLst/>
            <a:gdLst>
              <a:gd name="T0" fmla="*/ 755650 w 21600"/>
              <a:gd name="T1" fmla="*/ 0 h 21600"/>
              <a:gd name="T2" fmla="*/ 188913 w 21600"/>
              <a:gd name="T3" fmla="*/ 384969 h 21600"/>
              <a:gd name="T4" fmla="*/ 755650 w 21600"/>
              <a:gd name="T5" fmla="*/ 192485 h 21600"/>
              <a:gd name="T6" fmla="*/ 1322388 w 21600"/>
              <a:gd name="T7" fmla="*/ 3849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712" name="AutoShape 64"/>
          <p:cNvSpPr>
            <a:spLocks noChangeArrowheads="1"/>
          </p:cNvSpPr>
          <p:nvPr/>
        </p:nvSpPr>
        <p:spPr bwMode="auto">
          <a:xfrm>
            <a:off x="2700338" y="3644900"/>
            <a:ext cx="1511300" cy="769938"/>
          </a:xfrm>
          <a:custGeom>
            <a:avLst/>
            <a:gdLst>
              <a:gd name="T0" fmla="*/ 755650 w 21600"/>
              <a:gd name="T1" fmla="*/ 0 h 21600"/>
              <a:gd name="T2" fmla="*/ 188913 w 21600"/>
              <a:gd name="T3" fmla="*/ 384969 h 21600"/>
              <a:gd name="T4" fmla="*/ 755650 w 21600"/>
              <a:gd name="T5" fmla="*/ 192485 h 21600"/>
              <a:gd name="T6" fmla="*/ 1322388 w 21600"/>
              <a:gd name="T7" fmla="*/ 3849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2" grpId="1"/>
      <p:bldP spid="27653" grpId="0"/>
      <p:bldP spid="27653" grpId="1"/>
      <p:bldP spid="27654" grpId="0"/>
      <p:bldP spid="27655" grpId="0"/>
      <p:bldP spid="27655" grpId="1"/>
      <p:bldP spid="27706" grpId="0" animBg="1"/>
      <p:bldP spid="27710" grpId="0" animBg="1"/>
      <p:bldP spid="27712" grpId="0" animBg="1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352</Words>
  <Application>Microsoft Office PowerPoint</Application>
  <PresentationFormat>Экран (4:3)</PresentationFormat>
  <Paragraphs>157</Paragraphs>
  <Slides>24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Круги</vt:lpstr>
      <vt:lpstr>Слайд 1</vt:lpstr>
      <vt:lpstr>Слайд 2</vt:lpstr>
      <vt:lpstr>Каждый ребёнок должен знать с пелёнок!!!</vt:lpstr>
      <vt:lpstr>Слайд 4</vt:lpstr>
      <vt:lpstr>Слайд 5</vt:lpstr>
      <vt:lpstr>Слайд 6</vt:lpstr>
      <vt:lpstr>Слайд 7</vt:lpstr>
      <vt:lpstr>Какой транспорт можно встретить на улице?</vt:lpstr>
      <vt:lpstr>Кем вы являетесь на улице?</vt:lpstr>
      <vt:lpstr>Слайд 10</vt:lpstr>
      <vt:lpstr>Кто поможет вам перейти через дорогу?</vt:lpstr>
      <vt:lpstr>Слайд 12</vt:lpstr>
      <vt:lpstr>deti_bdd1.avi</vt:lpstr>
      <vt:lpstr>На проезжей части дороги нельзя : </vt:lpstr>
      <vt:lpstr>Какие  могут  быть   последствия?</vt:lpstr>
      <vt:lpstr>Если на дороге случилась беда - </vt:lpstr>
      <vt:lpstr>Слайд 17</vt:lpstr>
      <vt:lpstr>Слайд 18</vt:lpstr>
      <vt:lpstr>Слайд 19</vt:lpstr>
      <vt:lpstr>Слайд 20</vt:lpstr>
      <vt:lpstr>Слайд 21</vt:lpstr>
      <vt:lpstr>Слайд 22</vt:lpstr>
      <vt:lpstr>ЮНЫЙ ДРУГ!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Эгинская</cp:lastModifiedBy>
  <cp:revision>35</cp:revision>
  <dcterms:created xsi:type="dcterms:W3CDTF">2007-11-21T12:53:29Z</dcterms:created>
  <dcterms:modified xsi:type="dcterms:W3CDTF">2015-10-24T06:56:16Z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000800de0e0000000000010250300207f7000400038000</vt:lpwstr>
  </property>
</Properties>
</file>