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71" r:id="rId7"/>
    <p:sldId id="272" r:id="rId8"/>
    <p:sldId id="264" r:id="rId9"/>
    <p:sldId id="275" r:id="rId10"/>
    <p:sldId id="276" r:id="rId11"/>
    <p:sldId id="277" r:id="rId12"/>
    <p:sldId id="265" r:id="rId13"/>
    <p:sldId id="266" r:id="rId14"/>
    <p:sldId id="278" r:id="rId15"/>
    <p:sldId id="280" r:id="rId16"/>
    <p:sldId id="267" r:id="rId17"/>
    <p:sldId id="279" r:id="rId18"/>
    <p:sldId id="268" r:id="rId19"/>
    <p:sldId id="282" r:id="rId20"/>
    <p:sldId id="283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4652" autoAdjust="0"/>
  </p:normalViewPr>
  <p:slideViewPr>
    <p:cSldViewPr>
      <p:cViewPr varScale="1">
        <p:scale>
          <a:sx n="69" d="100"/>
          <a:sy n="69" d="100"/>
        </p:scale>
        <p:origin x="-15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02572-548E-4D98-A304-DA2A45008C7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1890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38F0-53A0-42EF-9BB1-7DBAC607D28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5447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171D3-3261-41A5-B120-D8C5AEC0B18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7958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0E05E-8813-41B2-9046-3ABB75AE570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9630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A451D-A7C6-4D60-8CFF-B08F9D20AEC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3649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3E70A-12BF-4F76-AC3C-41553188589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2328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57A77-EEC5-4E68-B28B-6663551DD0C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0898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C11CC-81A4-45B0-98D0-79296FEEE97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8429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E17B5-407E-47F4-8689-55309989D0B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842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DC904-D72D-4848-BCA6-F9CDC09F7BB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7602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D483-6F28-4268-8413-255C1B10557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923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815608-588A-43C1-8C16-229B11B87FE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2238978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Живые организмы Тверской области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5112568" cy="634082"/>
          </a:xfrm>
        </p:spPr>
        <p:txBody>
          <a:bodyPr/>
          <a:lstStyle/>
          <a:p>
            <a:r>
              <a:rPr lang="ru-RU" sz="2400" dirty="0" smtClean="0">
                <a:solidFill>
                  <a:srgbClr val="0070C0"/>
                </a:solidFill>
              </a:rPr>
              <a:t>белка-летяга, заяц-беляк, рысь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1\Desktop\белка летяг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8640"/>
            <a:ext cx="2877079" cy="2157809"/>
          </a:xfrm>
          <a:prstGeom prst="rect">
            <a:avLst/>
          </a:prstGeom>
          <a:noFill/>
        </p:spPr>
      </p:pic>
      <p:pic>
        <p:nvPicPr>
          <p:cNvPr id="3075" name="Picture 3" descr="C:\Users\1\Desktop\белка летяг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3384376" cy="2538282"/>
          </a:xfrm>
          <a:prstGeom prst="rect">
            <a:avLst/>
          </a:prstGeom>
          <a:noFill/>
        </p:spPr>
      </p:pic>
      <p:pic>
        <p:nvPicPr>
          <p:cNvPr id="3076" name="Picture 4" descr="C:\Users\1\Desktop\заяц беля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55316"/>
            <a:ext cx="3659237" cy="2536604"/>
          </a:xfrm>
          <a:prstGeom prst="rect">
            <a:avLst/>
          </a:prstGeom>
          <a:noFill/>
        </p:spPr>
      </p:pic>
      <p:pic>
        <p:nvPicPr>
          <p:cNvPr id="3077" name="Picture 5" descr="C:\Users\1\Desktop\рысь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492896"/>
            <a:ext cx="3215416" cy="2135036"/>
          </a:xfrm>
          <a:prstGeom prst="rect">
            <a:avLst/>
          </a:prstGeom>
          <a:noFill/>
        </p:spPr>
      </p:pic>
      <p:pic>
        <p:nvPicPr>
          <p:cNvPr id="3078" name="Picture 6" descr="C:\Users\1\Desktop\рычь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005064"/>
            <a:ext cx="3912096" cy="261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/>
          <a:lstStyle/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куница,  бурый медведь, лось  и другие 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1\Desktop\куниц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038600" cy="2651550"/>
          </a:xfrm>
          <a:prstGeom prst="rect">
            <a:avLst/>
          </a:prstGeom>
          <a:noFill/>
        </p:spPr>
      </p:pic>
      <p:pic>
        <p:nvPicPr>
          <p:cNvPr id="4099" name="Picture 3" descr="C:\Users\1\Desktop\лось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4038600" cy="3028950"/>
          </a:xfrm>
          <a:prstGeom prst="rect">
            <a:avLst/>
          </a:prstGeom>
          <a:noFill/>
        </p:spPr>
      </p:pic>
      <p:pic>
        <p:nvPicPr>
          <p:cNvPr id="4100" name="Picture 4" descr="C:\Users\1\Desktop\бурый медведь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916832"/>
            <a:ext cx="4198987" cy="2801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sz="2400" dirty="0" smtClean="0">
                <a:solidFill>
                  <a:srgbClr val="0070C0"/>
                </a:solidFill>
              </a:rPr>
              <a:t>На сегодняшний день на территории Тверской области зарегистрировано 426 видов позвоночных животных (включая акклиматизированные виды), из них</a:t>
            </a:r>
          </a:p>
          <a:p>
            <a:r>
              <a:rPr lang="ru-RU" sz="2400" dirty="0" smtClean="0"/>
              <a:t>1. рыб и круглоротых – 76 </a:t>
            </a:r>
          </a:p>
          <a:p>
            <a:r>
              <a:rPr lang="ru-RU" sz="2400" dirty="0" smtClean="0"/>
              <a:t>2. земноводных – 10 </a:t>
            </a:r>
          </a:p>
          <a:p>
            <a:r>
              <a:rPr lang="ru-RU" sz="2400" dirty="0" smtClean="0"/>
              <a:t>3. пресмыкающихся – 6 </a:t>
            </a:r>
          </a:p>
          <a:p>
            <a:r>
              <a:rPr lang="ru-RU" sz="2400" dirty="0" smtClean="0"/>
              <a:t>4. млекопитающих - 72 вида</a:t>
            </a:r>
          </a:p>
          <a:p>
            <a:r>
              <a:rPr lang="ru-RU" sz="2400" dirty="0" smtClean="0"/>
              <a:t>5. птиц - 262 вида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Количество беспозвоночных пока точно не известно, но приблизительно насчитывает несколько десятков тысяч.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4048" y="3356992"/>
            <a:ext cx="3682752" cy="2769171"/>
          </a:xfrm>
        </p:spPr>
        <p:txBody>
          <a:bodyPr/>
          <a:lstStyle/>
          <a:p>
            <a:r>
              <a:rPr lang="ru-RU" sz="2000" dirty="0" smtClean="0">
                <a:solidFill>
                  <a:srgbClr val="0070C0"/>
                </a:solidFill>
              </a:rPr>
              <a:t>К сожалению, в нашей области 201 вид животных  занесен в Красную книгу Тверской области. </a:t>
            </a:r>
          </a:p>
          <a:p>
            <a:endParaRPr lang="ru-RU" dirty="0"/>
          </a:p>
        </p:txBody>
      </p:sp>
      <p:pic>
        <p:nvPicPr>
          <p:cNvPr id="5123" name="Picture 3" descr="C:\Users\1\Desktop\кра кни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579" y="548680"/>
            <a:ext cx="4247352" cy="5356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За последние 50-100 лет с территории области вероятно исчезли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003232" cy="485740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Лебедь-кликун </a:t>
            </a: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Гусь серый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Сапсан </a:t>
            </a: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Лосось атлантический</a:t>
            </a: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Сиг  </a:t>
            </a:r>
            <a:r>
              <a:rPr lang="ru-RU" dirty="0" err="1" smtClean="0">
                <a:solidFill>
                  <a:srgbClr val="FF0000"/>
                </a:solidFill>
              </a:rPr>
              <a:t>волховский</a:t>
            </a:r>
            <a:r>
              <a:rPr lang="ru-RU" dirty="0" smtClean="0">
                <a:solidFill>
                  <a:srgbClr val="FF0000"/>
                </a:solidFill>
              </a:rPr>
              <a:t>, сиголов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лебедь клику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783" t="2588" r="1935" b="4260"/>
          <a:stretch>
            <a:fillRect/>
          </a:stretch>
        </p:blipFill>
        <p:spPr bwMode="auto">
          <a:xfrm>
            <a:off x="179512" y="404664"/>
            <a:ext cx="4104456" cy="2736304"/>
          </a:xfrm>
          <a:prstGeom prst="rect">
            <a:avLst/>
          </a:prstGeom>
          <a:noFill/>
        </p:spPr>
      </p:pic>
      <p:pic>
        <p:nvPicPr>
          <p:cNvPr id="1027" name="Picture 3" descr="C:\Users\1\Desktop\серый гусь1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6672"/>
            <a:ext cx="4293096" cy="2868027"/>
          </a:xfrm>
          <a:prstGeom prst="rect">
            <a:avLst/>
          </a:prstGeom>
          <a:noFill/>
        </p:spPr>
      </p:pic>
      <p:pic>
        <p:nvPicPr>
          <p:cNvPr id="1028" name="Picture 4" descr="C:\Users\1\Desktop\лосос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149080"/>
            <a:ext cx="3667057" cy="2452662"/>
          </a:xfrm>
          <a:prstGeom prst="rect">
            <a:avLst/>
          </a:prstGeom>
          <a:noFill/>
        </p:spPr>
      </p:pic>
      <p:pic>
        <p:nvPicPr>
          <p:cNvPr id="1029" name="Picture 5" descr="C:\Users\1\Desktop\сиг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 r="15820" b="24316"/>
          <a:stretch>
            <a:fillRect/>
          </a:stretch>
        </p:blipFill>
        <p:spPr bwMode="auto">
          <a:xfrm>
            <a:off x="4435985" y="3645024"/>
            <a:ext cx="4560765" cy="2952328"/>
          </a:xfrm>
          <a:prstGeom prst="rect">
            <a:avLst/>
          </a:prstGeom>
          <a:noFill/>
        </p:spPr>
      </p:pic>
      <p:pic>
        <p:nvPicPr>
          <p:cNvPr id="1030" name="Picture 6" descr="C:\Users\1\Desktop\сапсан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2060848"/>
            <a:ext cx="4656186" cy="3106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70C0"/>
                </a:solidFill>
              </a:rPr>
              <a:t>Численность некоторых видов уменьшилась до критического уровня. Среди них - </a:t>
            </a:r>
            <a:r>
              <a:rPr lang="ru-RU" sz="2000" dirty="0" smtClean="0">
                <a:solidFill>
                  <a:srgbClr val="FF0000"/>
                </a:solidFill>
              </a:rPr>
              <a:t>выхухоль русская, бурозубка крошечная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http://content.foto.mail.ru/mail/vdv_alchevsk/_answers/i-1789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9271"/>
            <a:ext cx="4038600" cy="374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content.foto.mail.ru/mail/vdv_alchevsk/_answers/i-17895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04282"/>
            <a:ext cx="4038600" cy="311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Норка европейская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http://content.foto.mail.ru/mail/vdv_alchevsk/_answers/i-1789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98477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FF0000"/>
                </a:solidFill>
              </a:rPr>
              <a:t>Летяга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FF0000"/>
                </a:solidFill>
              </a:rPr>
              <a:t> Соня лесная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FF0000"/>
                </a:solidFill>
              </a:rPr>
              <a:t> Лемминг лесной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FF0000"/>
                </a:solidFill>
              </a:rPr>
              <a:t> Полевка подземная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FF0000"/>
                </a:solidFill>
              </a:rPr>
              <a:t> Хомяк обыкновенный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FF0000"/>
                </a:solidFill>
              </a:rPr>
              <a:t>Гагара чернозобая 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FF0000"/>
                </a:solidFill>
              </a:rPr>
              <a:t>Поганка серощекая 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FF0000"/>
                </a:solidFill>
              </a:rPr>
              <a:t>Выпь малая 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FF0000"/>
                </a:solidFill>
              </a:rPr>
              <a:t>Аист белый 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FF0000"/>
                </a:solidFill>
              </a:rPr>
              <a:t>Аист черный 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 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Скопа 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Беркут 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Подорлик большой 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Орлан - белохвост 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Змееяд </a:t>
            </a:r>
          </a:p>
          <a:p>
            <a:r>
              <a:rPr lang="ru-RU" sz="2000" dirty="0" err="1" smtClean="0">
                <a:solidFill>
                  <a:srgbClr val="FF0000"/>
                </a:solidFill>
              </a:rPr>
              <a:t>Дербник</a:t>
            </a:r>
            <a:r>
              <a:rPr lang="ru-RU" sz="2000" dirty="0" smtClean="0">
                <a:solidFill>
                  <a:srgbClr val="FF0000"/>
                </a:solidFill>
              </a:rPr>
              <a:t> 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Кобчик </a:t>
            </a:r>
          </a:p>
          <a:p>
            <a:pPr>
              <a:buNone/>
            </a:pP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Что вы можете сделать для того, чтобы этот список не увеличивался?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8075240" cy="5433467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Фауна, то есть животный мир нашей области, начала образовываться 10-12 тысяч лет назад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sz="2400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На территории области обитают животные разных природных </a:t>
            </a:r>
            <a:r>
              <a:rPr lang="ru-RU" dirty="0" smtClean="0">
                <a:solidFill>
                  <a:srgbClr val="0070C0"/>
                </a:solidFill>
              </a:rPr>
              <a:t>зон: северной и тундровой, и зоны тайги, и широколиственных лесов.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презентацию выполнила учитель </a:t>
            </a:r>
            <a:r>
              <a:rPr lang="ru-RU" dirty="0" err="1" smtClean="0">
                <a:solidFill>
                  <a:srgbClr val="00B050"/>
                </a:solidFill>
              </a:rPr>
              <a:t>МОУ</a:t>
            </a:r>
            <a:r>
              <a:rPr lang="ru-RU" dirty="0" smtClean="0">
                <a:solidFill>
                  <a:srgbClr val="00B050"/>
                </a:solidFill>
              </a:rPr>
              <a:t> Масловская </a:t>
            </a:r>
            <a:r>
              <a:rPr lang="ru-RU" dirty="0" err="1" smtClean="0">
                <a:solidFill>
                  <a:srgbClr val="00B050"/>
                </a:solidFill>
              </a:rPr>
              <a:t>сош</a:t>
            </a:r>
            <a:r>
              <a:rPr lang="ru-RU" dirty="0" smtClean="0">
                <a:solidFill>
                  <a:srgbClr val="00B050"/>
                </a:solidFill>
              </a:rPr>
              <a:t> деревни </a:t>
            </a:r>
            <a:r>
              <a:rPr lang="ru-RU" dirty="0" err="1" smtClean="0">
                <a:solidFill>
                  <a:srgbClr val="00B050"/>
                </a:solidFill>
              </a:rPr>
              <a:t>Маслово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Торжокского</a:t>
            </a:r>
            <a:r>
              <a:rPr lang="ru-RU" dirty="0" smtClean="0">
                <a:solidFill>
                  <a:srgbClr val="00B050"/>
                </a:solidFill>
              </a:rPr>
              <a:t> района Тверской области Коровина О.А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</a:p>
          <a:p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01.07.2013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pPr algn="l"/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Представители арктической фауны в нашей местности – это  некоторые виды бабочек: желтушка </a:t>
            </a:r>
            <a:r>
              <a:rPr lang="ru-RU" sz="2000" dirty="0" err="1" smtClean="0">
                <a:solidFill>
                  <a:srgbClr val="0070C0"/>
                </a:solidFill>
              </a:rPr>
              <a:t>торфяниковая</a:t>
            </a:r>
            <a:r>
              <a:rPr lang="ru-RU" sz="2000" dirty="0" smtClean="0">
                <a:solidFill>
                  <a:srgbClr val="0070C0"/>
                </a:solidFill>
              </a:rPr>
              <a:t>, </a:t>
            </a:r>
            <a:r>
              <a:rPr lang="ru-RU" sz="2000" dirty="0" err="1" smtClean="0">
                <a:solidFill>
                  <a:srgbClr val="0070C0"/>
                </a:solidFill>
              </a:rPr>
              <a:t>сенница</a:t>
            </a:r>
            <a:r>
              <a:rPr lang="ru-RU" sz="2000" dirty="0" smtClean="0">
                <a:solidFill>
                  <a:srgbClr val="0070C0"/>
                </a:solidFill>
              </a:rPr>
              <a:t> болотная, голубянка болотная, некоторые перламутровки, жужелица блестящая.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 descr="C:\Users\1\Desktop\желтушка торфянникова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3678560" cy="2706369"/>
          </a:xfrm>
          <a:prstGeom prst="rect">
            <a:avLst/>
          </a:prstGeom>
          <a:noFill/>
        </p:spPr>
      </p:pic>
      <p:pic>
        <p:nvPicPr>
          <p:cNvPr id="1027" name="Picture 3" descr="C:\Users\1\Desktop\сенница болотная.jpg"/>
          <p:cNvPicPr>
            <a:picLocks noChangeAspect="1" noChangeArrowheads="1"/>
          </p:cNvPicPr>
          <p:nvPr/>
        </p:nvPicPr>
        <p:blipFill>
          <a:blip r:embed="rId3" cstate="print"/>
          <a:srcRect t="10240"/>
          <a:stretch>
            <a:fillRect/>
          </a:stretch>
        </p:blipFill>
        <p:spPr bwMode="auto">
          <a:xfrm>
            <a:off x="1187624" y="4077072"/>
            <a:ext cx="3810000" cy="2564904"/>
          </a:xfrm>
          <a:prstGeom prst="rect">
            <a:avLst/>
          </a:prstGeom>
          <a:noFill/>
        </p:spPr>
      </p:pic>
      <p:pic>
        <p:nvPicPr>
          <p:cNvPr id="1028" name="Picture 4" descr="C:\Users\1\Desktop\голубянка болотная.jpg"/>
          <p:cNvPicPr>
            <a:picLocks noChangeAspect="1" noChangeArrowheads="1"/>
          </p:cNvPicPr>
          <p:nvPr/>
        </p:nvPicPr>
        <p:blipFill>
          <a:blip r:embed="rId4" cstate="print"/>
          <a:srcRect l="15120" t="5439" r="5501" b="31108"/>
          <a:stretch>
            <a:fillRect/>
          </a:stretch>
        </p:blipFill>
        <p:spPr bwMode="auto">
          <a:xfrm>
            <a:off x="4211960" y="1412776"/>
            <a:ext cx="4536504" cy="2520280"/>
          </a:xfrm>
          <a:prstGeom prst="rect">
            <a:avLst/>
          </a:prstGeom>
          <a:noFill/>
        </p:spPr>
      </p:pic>
      <p:pic>
        <p:nvPicPr>
          <p:cNvPr id="1029" name="Picture 5" descr="C:\Users\1\Desktop\жужелица блестящая.jpg"/>
          <p:cNvPicPr>
            <a:picLocks noChangeAspect="1" noChangeArrowheads="1"/>
          </p:cNvPicPr>
          <p:nvPr/>
        </p:nvPicPr>
        <p:blipFill>
          <a:blip r:embed="rId5" cstate="print"/>
          <a:srcRect l="3240" t="3417" r="2801" b="8496"/>
          <a:stretch>
            <a:fillRect/>
          </a:stretch>
        </p:blipFill>
        <p:spPr bwMode="auto">
          <a:xfrm>
            <a:off x="5436096" y="3284984"/>
            <a:ext cx="3456384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>
                <a:solidFill>
                  <a:srgbClr val="0070C0"/>
                </a:solidFill>
              </a:rPr>
              <a:t>Из позвоночных животных к этой группе относятся белая куропатка, полярная сова, красная полевка.</a:t>
            </a:r>
            <a:br>
              <a:rPr lang="ru-RU" sz="2400" dirty="0" smtClean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1\Desktop\белая куропат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C:\Users\1\Desktop\полярная сов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00808"/>
            <a:ext cx="4038600" cy="2746750"/>
          </a:xfrm>
          <a:prstGeom prst="rect">
            <a:avLst/>
          </a:prstGeom>
          <a:noFill/>
        </p:spPr>
      </p:pic>
      <p:pic>
        <p:nvPicPr>
          <p:cNvPr id="2053" name="Picture 5" descr="C:\Users\1\Desktop\красная полев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293096"/>
            <a:ext cx="3555137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70C0"/>
                </a:solidFill>
              </a:rPr>
              <a:t>В нашей области обитают некоторые представители широколиственных лесов: среди них  беспозвоночные (насекомые) -  буковый вилохвост, сливовый коконопряд, зеленая и орешниковая совки, 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1\Desktop\буковый вилохвос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412776"/>
            <a:ext cx="2448272" cy="2989749"/>
          </a:xfrm>
          <a:prstGeom prst="rect">
            <a:avLst/>
          </a:prstGeom>
          <a:noFill/>
        </p:spPr>
      </p:pic>
      <p:pic>
        <p:nvPicPr>
          <p:cNvPr id="3075" name="Picture 3" descr="C:\Users\1\Desktop\сливовый коконопря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293096"/>
            <a:ext cx="3444993" cy="2304256"/>
          </a:xfrm>
          <a:prstGeom prst="rect">
            <a:avLst/>
          </a:prstGeom>
          <a:noFill/>
        </p:spPr>
      </p:pic>
      <p:pic>
        <p:nvPicPr>
          <p:cNvPr id="3076" name="Picture 4" descr="C:\Users\1\Desktop\зеленая сов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556792"/>
            <a:ext cx="3810000" cy="2659380"/>
          </a:xfrm>
          <a:prstGeom prst="rect">
            <a:avLst/>
          </a:prstGeom>
          <a:noFill/>
        </p:spPr>
      </p:pic>
      <p:pic>
        <p:nvPicPr>
          <p:cNvPr id="3077" name="Picture 5" descr="C:\Users\1\Desktop\орешниковая сов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933056"/>
            <a:ext cx="2769096" cy="248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000" dirty="0" smtClean="0">
                <a:solidFill>
                  <a:srgbClr val="0070C0"/>
                </a:solidFill>
              </a:rPr>
              <a:t>из позвоночных - зеленый дятел, зеленушка, соня орешниковая, 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1\Desktop\зеленый дятел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038600" cy="3230880"/>
          </a:xfrm>
          <a:prstGeom prst="rect">
            <a:avLst/>
          </a:prstGeom>
          <a:noFill/>
        </p:spPr>
      </p:pic>
      <p:pic>
        <p:nvPicPr>
          <p:cNvPr id="4099" name="Picture 3" descr="C:\Users\1\Desktop\зеленуш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68760"/>
            <a:ext cx="4038600" cy="2322195"/>
          </a:xfrm>
          <a:prstGeom prst="rect">
            <a:avLst/>
          </a:prstGeom>
          <a:noFill/>
        </p:spPr>
      </p:pic>
      <p:pic>
        <p:nvPicPr>
          <p:cNvPr id="4101" name="Picture 5" descr="C:\Users\1\Desktop\ореш соня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077072"/>
            <a:ext cx="3535987" cy="2571965"/>
          </a:xfrm>
          <a:prstGeom prst="rect">
            <a:avLst/>
          </a:prstGeom>
          <a:noFill/>
        </p:spPr>
      </p:pic>
      <p:pic>
        <p:nvPicPr>
          <p:cNvPr id="4103" name="Picture 7" descr="C:\Users\1\Desktop\ореш со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005064"/>
            <a:ext cx="3605681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70C0"/>
                </a:solidFill>
              </a:rPr>
              <a:t>желтогорлая мышь, черный хорь, зеленая жаба.</a:t>
            </a:r>
            <a:br>
              <a:rPr lang="ru-RU" sz="2400" dirty="0" smtClean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1\Desktop\желтогорлая мыш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783" t="2611" r="3718" b="3388"/>
          <a:stretch>
            <a:fillRect/>
          </a:stretch>
        </p:blipFill>
        <p:spPr bwMode="auto">
          <a:xfrm>
            <a:off x="183512" y="1412776"/>
            <a:ext cx="4028448" cy="2736304"/>
          </a:xfrm>
          <a:prstGeom prst="rect">
            <a:avLst/>
          </a:prstGeom>
          <a:noFill/>
        </p:spPr>
      </p:pic>
      <p:pic>
        <p:nvPicPr>
          <p:cNvPr id="5124" name="Picture 4" descr="C:\Users\1\Desktop\ченр хорь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2719"/>
          <a:stretch>
            <a:fillRect/>
          </a:stretch>
        </p:blipFill>
        <p:spPr bwMode="auto">
          <a:xfrm>
            <a:off x="4716016" y="1124744"/>
            <a:ext cx="4038600" cy="2576790"/>
          </a:xfrm>
          <a:prstGeom prst="rect">
            <a:avLst/>
          </a:prstGeom>
          <a:noFill/>
        </p:spPr>
      </p:pic>
      <p:pic>
        <p:nvPicPr>
          <p:cNvPr id="5125" name="Picture 5" descr="C:\Users\1\Desktop\зеленая жаб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865784"/>
            <a:ext cx="4465960" cy="2738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70C0"/>
                </a:solidFill>
              </a:rPr>
              <a:t>Но больше всего на территории нашей области животных из природной зоны тайги - черный и трехпалый дятел, глухарь, тетерев,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C:\Users\1\Desktop\черный дятел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096344" cy="2243537"/>
          </a:xfrm>
          <a:prstGeom prst="rect">
            <a:avLst/>
          </a:prstGeom>
          <a:noFill/>
        </p:spPr>
      </p:pic>
      <p:pic>
        <p:nvPicPr>
          <p:cNvPr id="1027" name="Picture 3" descr="C:\Users\1\Desktop\трехпалый дяте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645024"/>
            <a:ext cx="3871392" cy="2906161"/>
          </a:xfrm>
          <a:prstGeom prst="rect">
            <a:avLst/>
          </a:prstGeom>
          <a:noFill/>
        </p:spPr>
      </p:pic>
      <p:pic>
        <p:nvPicPr>
          <p:cNvPr id="1028" name="Picture 4" descr="C:\Users\1\Desktop\глухар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340768"/>
            <a:ext cx="4197846" cy="274659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029" name="Picture 5" descr="C:\Users\1\Desktop\тетере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789040"/>
            <a:ext cx="3645024" cy="2784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ru-RU" sz="2400" dirty="0" smtClean="0">
                <a:solidFill>
                  <a:srgbClr val="0070C0"/>
                </a:solidFill>
              </a:rPr>
              <a:t>рябчик, снегирь, клесты,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1\Desktop\рябч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038600" cy="3311652"/>
          </a:xfrm>
          <a:prstGeom prst="rect">
            <a:avLst/>
          </a:prstGeom>
          <a:noFill/>
        </p:spPr>
      </p:pic>
      <p:pic>
        <p:nvPicPr>
          <p:cNvPr id="2051" name="Picture 3" descr="C:\Users\1\Desktop\снегир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48680"/>
            <a:ext cx="4038600" cy="2795954"/>
          </a:xfrm>
          <a:prstGeom prst="rect">
            <a:avLst/>
          </a:prstGeom>
          <a:noFill/>
        </p:spPr>
      </p:pic>
      <p:pic>
        <p:nvPicPr>
          <p:cNvPr id="2052" name="Picture 4" descr="C:\Users\1\Desktop\клест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645024"/>
            <a:ext cx="4377680" cy="2916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309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Diseño predeterminado</vt:lpstr>
      <vt:lpstr>Слайд 1</vt:lpstr>
      <vt:lpstr>Слайд 2</vt:lpstr>
      <vt:lpstr> Представители арктической фауны в нашей местности – это  некоторые виды бабочек: желтушка торфяниковая, сенница болотная, голубянка болотная, некоторые перламутровки, жужелица блестящая.  </vt:lpstr>
      <vt:lpstr> Из позвоночных животных к этой группе относятся белая куропатка, полярная сова, красная полевка. </vt:lpstr>
      <vt:lpstr>В нашей области обитают некоторые представители широколиственных лесов: среди них  беспозвоночные (насекомые) -  буковый вилохвост, сливовый коконопряд, зеленая и орешниковая совки, </vt:lpstr>
      <vt:lpstr>из позвоночных - зеленый дятел, зеленушка, соня орешниковая, </vt:lpstr>
      <vt:lpstr>желтогорлая мышь, черный хорь, зеленая жаба. </vt:lpstr>
      <vt:lpstr>Но больше всего на территории нашей области животных из природной зоны тайги - черный и трехпалый дятел, глухарь, тетерев, </vt:lpstr>
      <vt:lpstr>рябчик, снегирь, клесты, </vt:lpstr>
      <vt:lpstr>белка-летяга, заяц-беляк, рысь</vt:lpstr>
      <vt:lpstr> куница,  бурый медведь, лось  и другие </vt:lpstr>
      <vt:lpstr>Слайд 12</vt:lpstr>
      <vt:lpstr>Слайд 13</vt:lpstr>
      <vt:lpstr>За последние 50-100 лет с территории области вероятно исчезли </vt:lpstr>
      <vt:lpstr>Слайд 15</vt:lpstr>
      <vt:lpstr>Численность некоторых видов уменьшилась до критического уровня. Среди них - выхухоль русская, бурозубка крошечная</vt:lpstr>
      <vt:lpstr>Норка европейская</vt:lpstr>
      <vt:lpstr> </vt:lpstr>
      <vt:lpstr>Слайд 19</vt:lpstr>
      <vt:lpstr>Слайд 20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Админ</cp:lastModifiedBy>
  <cp:revision>221</cp:revision>
  <dcterms:created xsi:type="dcterms:W3CDTF">2010-05-23T14:28:12Z</dcterms:created>
  <dcterms:modified xsi:type="dcterms:W3CDTF">2015-03-23T03:44:36Z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93004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